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8"/>
  </p:notesMasterIdLst>
  <p:handoutMasterIdLst>
    <p:handoutMasterId r:id="rId19"/>
  </p:handoutMasterIdLst>
  <p:sldIdLst>
    <p:sldId id="275" r:id="rId2"/>
    <p:sldId id="277" r:id="rId3"/>
    <p:sldId id="278" r:id="rId4"/>
    <p:sldId id="279" r:id="rId5"/>
    <p:sldId id="258" r:id="rId6"/>
    <p:sldId id="273" r:id="rId7"/>
    <p:sldId id="286" r:id="rId8"/>
    <p:sldId id="274" r:id="rId9"/>
    <p:sldId id="280" r:id="rId10"/>
    <p:sldId id="283" r:id="rId11"/>
    <p:sldId id="284" r:id="rId12"/>
    <p:sldId id="285" r:id="rId13"/>
    <p:sldId id="265" r:id="rId14"/>
    <p:sldId id="282" r:id="rId15"/>
    <p:sldId id="287" r:id="rId16"/>
    <p:sldId id="288" r:id="rId17"/>
  </p:sldIdLst>
  <p:sldSz cx="9144000" cy="6858000" type="screen4x3"/>
  <p:notesSz cx="6794500" cy="9931400"/>
  <p:defaultTextStyle>
    <a:defPPr>
      <a:defRPr lang="en-US"/>
    </a:defPPr>
    <a:lvl1pPr algn="ctr" rtl="0" fontAlgn="base">
      <a:spcBef>
        <a:spcPct val="0"/>
      </a:spcBef>
      <a:spcAft>
        <a:spcPct val="0"/>
      </a:spcAft>
      <a:defRPr sz="2400" kern="1200">
        <a:solidFill>
          <a:schemeClr val="tx1"/>
        </a:solidFill>
        <a:latin typeface="Tahoma" pitchFamily="34" charset="0"/>
        <a:ea typeface="MS PGothic" pitchFamily="34" charset="-128"/>
        <a:cs typeface="+mn-cs"/>
      </a:defRPr>
    </a:lvl1pPr>
    <a:lvl2pPr marL="457200" algn="ctr" rtl="0" fontAlgn="base">
      <a:spcBef>
        <a:spcPct val="0"/>
      </a:spcBef>
      <a:spcAft>
        <a:spcPct val="0"/>
      </a:spcAft>
      <a:defRPr sz="2400" kern="1200">
        <a:solidFill>
          <a:schemeClr val="tx1"/>
        </a:solidFill>
        <a:latin typeface="Tahoma" pitchFamily="34" charset="0"/>
        <a:ea typeface="MS PGothic" pitchFamily="34" charset="-128"/>
        <a:cs typeface="+mn-cs"/>
      </a:defRPr>
    </a:lvl2pPr>
    <a:lvl3pPr marL="914400" algn="ctr" rtl="0" fontAlgn="base">
      <a:spcBef>
        <a:spcPct val="0"/>
      </a:spcBef>
      <a:spcAft>
        <a:spcPct val="0"/>
      </a:spcAft>
      <a:defRPr sz="2400" kern="1200">
        <a:solidFill>
          <a:schemeClr val="tx1"/>
        </a:solidFill>
        <a:latin typeface="Tahoma" pitchFamily="34" charset="0"/>
        <a:ea typeface="MS PGothic" pitchFamily="34" charset="-128"/>
        <a:cs typeface="+mn-cs"/>
      </a:defRPr>
    </a:lvl3pPr>
    <a:lvl4pPr marL="1371600" algn="ctr" rtl="0" fontAlgn="base">
      <a:spcBef>
        <a:spcPct val="0"/>
      </a:spcBef>
      <a:spcAft>
        <a:spcPct val="0"/>
      </a:spcAft>
      <a:defRPr sz="2400" kern="1200">
        <a:solidFill>
          <a:schemeClr val="tx1"/>
        </a:solidFill>
        <a:latin typeface="Tahoma" pitchFamily="34" charset="0"/>
        <a:ea typeface="MS PGothic" pitchFamily="34" charset="-128"/>
        <a:cs typeface="+mn-cs"/>
      </a:defRPr>
    </a:lvl4pPr>
    <a:lvl5pPr marL="1828800" algn="ctr" rtl="0" fontAlgn="base">
      <a:spcBef>
        <a:spcPct val="0"/>
      </a:spcBef>
      <a:spcAft>
        <a:spcPct val="0"/>
      </a:spcAft>
      <a:defRPr sz="2400" kern="1200">
        <a:solidFill>
          <a:schemeClr val="tx1"/>
        </a:solidFill>
        <a:latin typeface="Tahoma" pitchFamily="34" charset="0"/>
        <a:ea typeface="MS PGothic" pitchFamily="34" charset="-128"/>
        <a:cs typeface="+mn-cs"/>
      </a:defRPr>
    </a:lvl5pPr>
    <a:lvl6pPr marL="2286000" algn="l" defTabSz="914400" rtl="0" eaLnBrk="1" latinLnBrk="0" hangingPunct="1">
      <a:defRPr sz="2400" kern="1200">
        <a:solidFill>
          <a:schemeClr val="tx1"/>
        </a:solidFill>
        <a:latin typeface="Tahoma" pitchFamily="34" charset="0"/>
        <a:ea typeface="MS PGothic" pitchFamily="34" charset="-128"/>
        <a:cs typeface="+mn-cs"/>
      </a:defRPr>
    </a:lvl6pPr>
    <a:lvl7pPr marL="2743200" algn="l" defTabSz="914400" rtl="0" eaLnBrk="1" latinLnBrk="0" hangingPunct="1">
      <a:defRPr sz="2400" kern="1200">
        <a:solidFill>
          <a:schemeClr val="tx1"/>
        </a:solidFill>
        <a:latin typeface="Tahoma" pitchFamily="34" charset="0"/>
        <a:ea typeface="MS PGothic" pitchFamily="34" charset="-128"/>
        <a:cs typeface="+mn-cs"/>
      </a:defRPr>
    </a:lvl7pPr>
    <a:lvl8pPr marL="3200400" algn="l" defTabSz="914400" rtl="0" eaLnBrk="1" latinLnBrk="0" hangingPunct="1">
      <a:defRPr sz="2400" kern="1200">
        <a:solidFill>
          <a:schemeClr val="tx1"/>
        </a:solidFill>
        <a:latin typeface="Tahoma" pitchFamily="34" charset="0"/>
        <a:ea typeface="MS PGothic" pitchFamily="34" charset="-128"/>
        <a:cs typeface="+mn-cs"/>
      </a:defRPr>
    </a:lvl8pPr>
    <a:lvl9pPr marL="3657600" algn="l" defTabSz="914400" rtl="0" eaLnBrk="1" latinLnBrk="0" hangingPunct="1">
      <a:defRPr sz="2400" kern="1200">
        <a:solidFill>
          <a:schemeClr val="tx1"/>
        </a:solidFill>
        <a:latin typeface="Tahoma" pitchFamily="34" charset="0"/>
        <a:ea typeface="MS PGothic" pitchFamily="34" charset="-128"/>
        <a:cs typeface="+mn-cs"/>
      </a:defRPr>
    </a:lvl9pPr>
  </p:defaultTextStyle>
  <p:extLst>
    <p:ext uri="{EFAFB233-063F-42B5-8137-9DF3F51BA10A}">
      <p15:sldGuideLst xmlns:p15="http://schemas.microsoft.com/office/powerpoint/2012/main">
        <p15:guide id="1" orient="horz" pos="1296">
          <p15:clr>
            <a:srgbClr val="A4A3A4"/>
          </p15:clr>
        </p15:guide>
        <p15:guide id="2" pos="2901">
          <p15:clr>
            <a:srgbClr val="A4A3A4"/>
          </p15:clr>
        </p15:guide>
        <p15:guide id="3" pos="5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9900"/>
    <a:srgbClr val="0089D0"/>
    <a:srgbClr val="FFCC00"/>
    <a:srgbClr val="C63D98"/>
    <a:srgbClr val="C60000"/>
    <a:srgbClr val="007A85"/>
    <a:srgbClr val="0F1150"/>
    <a:srgbClr val="B2B2B2"/>
    <a:srgbClr val="ADC6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95432" autoAdjust="0"/>
  </p:normalViewPr>
  <p:slideViewPr>
    <p:cSldViewPr snapToGrid="0">
      <p:cViewPr varScale="1">
        <p:scale>
          <a:sx n="67" d="100"/>
          <a:sy n="67" d="100"/>
        </p:scale>
        <p:origin x="756" y="48"/>
      </p:cViewPr>
      <p:guideLst>
        <p:guide orient="horz" pos="1296"/>
        <p:guide pos="2901"/>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5" d="100"/>
        <a:sy n="55"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ahoma" pitchFamily="34" charset="0"/>
                <a:ea typeface="ＭＳ Ｐゴシック" pitchFamily="34" charset="-128"/>
                <a:cs typeface="+mn-cs"/>
              </a:defRPr>
            </a:lvl1pPr>
          </a:lstStyle>
          <a:p>
            <a:pPr>
              <a:defRPr/>
            </a:pPr>
            <a:endParaRPr lang="en-US"/>
          </a:p>
        </p:txBody>
      </p:sp>
      <p:sp>
        <p:nvSpPr>
          <p:cNvPr id="111619" name="Rectangle 3"/>
          <p:cNvSpPr>
            <a:spLocks noGrp="1" noChangeArrowheads="1"/>
          </p:cNvSpPr>
          <p:nvPr>
            <p:ph type="dt" sz="quarter"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fld id="{CD4EDD46-5E3E-4948-8CE4-862242E6D426}" type="datetime1">
              <a:rPr lang="en-US" altLang="en-US"/>
              <a:pPr>
                <a:defRPr/>
              </a:pPr>
              <a:t>6/11/2018</a:t>
            </a:fld>
            <a:endParaRPr lang="en-US" altLang="en-US"/>
          </a:p>
        </p:txBody>
      </p:sp>
      <p:sp>
        <p:nvSpPr>
          <p:cNvPr id="111620" name="Rectangle 4"/>
          <p:cNvSpPr>
            <a:spLocks noGrp="1" noChangeArrowheads="1"/>
          </p:cNvSpPr>
          <p:nvPr>
            <p:ph type="ftr" sz="quarter" idx="2"/>
          </p:nvPr>
        </p:nvSpPr>
        <p:spPr bwMode="auto">
          <a:xfrm>
            <a:off x="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ahoma" pitchFamily="34" charset="0"/>
                <a:ea typeface="ＭＳ Ｐゴシック" pitchFamily="34" charset="-128"/>
                <a:cs typeface="+mn-cs"/>
              </a:defRPr>
            </a:lvl1pPr>
          </a:lstStyle>
          <a:p>
            <a:pPr>
              <a:defRPr/>
            </a:pPr>
            <a:endParaRPr lang="en-US"/>
          </a:p>
        </p:txBody>
      </p:sp>
      <p:sp>
        <p:nvSpPr>
          <p:cNvPr id="111621" name="Rectangle 5"/>
          <p:cNvSpPr>
            <a:spLocks noGrp="1" noChangeArrowheads="1"/>
          </p:cNvSpPr>
          <p:nvPr>
            <p:ph type="sldNum" sz="quarter" idx="3"/>
          </p:nvPr>
        </p:nvSpPr>
        <p:spPr bwMode="auto">
          <a:xfrm>
            <a:off x="384810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F621BD0-1DC7-439F-A7DA-AAB9058FBC4E}" type="slidenum">
              <a:rPr lang="en-US" altLang="en-US"/>
              <a:pPr>
                <a:defRPr/>
              </a:pPr>
              <a:t>‹nr.›</a:t>
            </a:fld>
            <a:endParaRPr lang="en-US" altLang="en-US"/>
          </a:p>
        </p:txBody>
      </p:sp>
    </p:spTree>
    <p:extLst>
      <p:ext uri="{BB962C8B-B14F-4D97-AF65-F5344CB8AC3E}">
        <p14:creationId xmlns:p14="http://schemas.microsoft.com/office/powerpoint/2010/main" val="3951166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200">
                <a:latin typeface="Arial" charset="0"/>
                <a:ea typeface="ＭＳ Ｐゴシック" pitchFamily="1" charset="-128"/>
                <a:cs typeface="+mn-cs"/>
              </a:defRPr>
            </a:lvl1pPr>
          </a:lstStyle>
          <a:p>
            <a:pPr>
              <a:defRPr/>
            </a:pPr>
            <a:endParaRPr lang="en-US"/>
          </a:p>
        </p:txBody>
      </p:sp>
      <p:sp>
        <p:nvSpPr>
          <p:cNvPr id="4099" name="Rectangle 3"/>
          <p:cNvSpPr>
            <a:spLocks noGrp="1" noChangeArrowheads="1"/>
          </p:cNvSpPr>
          <p:nvPr>
            <p:ph type="dt" idx="1"/>
          </p:nvPr>
        </p:nvSpPr>
        <p:spPr bwMode="auto">
          <a:xfrm>
            <a:off x="3849688" y="0"/>
            <a:ext cx="2944812"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8050"/>
            <a:ext cx="4981575" cy="4468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434513"/>
            <a:ext cx="2944813" cy="496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defRPr sz="1200">
                <a:latin typeface="Arial" charset="0"/>
                <a:ea typeface="ＭＳ Ｐゴシック" pitchFamily="1"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849688" y="9434513"/>
            <a:ext cx="2944812" cy="496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smtClean="0">
                <a:latin typeface="Arial" pitchFamily="34" charset="0"/>
              </a:defRPr>
            </a:lvl1pPr>
          </a:lstStyle>
          <a:p>
            <a:pPr>
              <a:defRPr/>
            </a:pPr>
            <a:fld id="{43750A71-82B1-4D97-9445-8A15B020D75F}" type="slidenum">
              <a:rPr lang="en-US" altLang="en-US"/>
              <a:pPr>
                <a:defRPr/>
              </a:pPr>
              <a:t>‹nr.›</a:t>
            </a:fld>
            <a:endParaRPr lang="en-US" altLang="en-US"/>
          </a:p>
        </p:txBody>
      </p:sp>
    </p:spTree>
    <p:extLst>
      <p:ext uri="{BB962C8B-B14F-4D97-AF65-F5344CB8AC3E}">
        <p14:creationId xmlns:p14="http://schemas.microsoft.com/office/powerpoint/2010/main" val="39323600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dive into the details, </a:t>
            </a:r>
            <a:r>
              <a:rPr lang="en-US" smtClean="0"/>
              <a:t>let’s</a:t>
            </a:r>
            <a:r>
              <a:rPr lang="en-US" baseline="0" smtClean="0"/>
              <a:t> first place this work in a larger context by spending a few words on the @Large research group. </a:t>
            </a:r>
            <a:r>
              <a:rPr lang="en-US" baseline="0" dirty="0" smtClean="0"/>
              <a:t>@Large Research is a research group that focuses on </a:t>
            </a:r>
            <a:r>
              <a:rPr lang="en-US" baseline="0" dirty="0" err="1" smtClean="0"/>
              <a:t>Massivizing</a:t>
            </a:r>
            <a:r>
              <a:rPr lang="en-US" baseline="0" dirty="0" smtClean="0"/>
              <a:t> computer systems, which I will cover in a minute.</a:t>
            </a:r>
          </a:p>
          <a:p>
            <a:r>
              <a:rPr lang="en-US" baseline="0" dirty="0" smtClean="0"/>
              <a:t>Our team consists of more than 20 researchers across both the VU Amsterdam and the TU Delft</a:t>
            </a:r>
          </a:p>
          <a:p>
            <a:endParaRPr lang="en-US" baseline="0" dirty="0" smtClean="0"/>
          </a:p>
          <a:p>
            <a:r>
              <a:rPr lang="en-US" baseline="0" dirty="0" smtClean="0"/>
              <a:t>We like to work closely with our partners such as the SPEC cloud group, the University of Wurzburg and industrial partners such as Google and Intel, where one of our goals is to valorize our research; get it used by society</a:t>
            </a:r>
          </a:p>
        </p:txBody>
      </p:sp>
      <p:sp>
        <p:nvSpPr>
          <p:cNvPr id="4" name="Slide Number Placeholder 3"/>
          <p:cNvSpPr>
            <a:spLocks noGrp="1"/>
          </p:cNvSpPr>
          <p:nvPr>
            <p:ph type="sldNum" sz="quarter" idx="10"/>
          </p:nvPr>
        </p:nvSpPr>
        <p:spPr/>
        <p:txBody>
          <a:bodyPr/>
          <a:lstStyle/>
          <a:p>
            <a:pPr>
              <a:defRPr/>
            </a:pPr>
            <a:fld id="{43750A71-82B1-4D97-9445-8A15B020D75F}" type="slidenum">
              <a:rPr lang="en-US" altLang="en-US" smtClean="0"/>
              <a:pPr>
                <a:defRPr/>
              </a:pPr>
              <a:t>2</a:t>
            </a:fld>
            <a:endParaRPr lang="en-US" altLang="en-US"/>
          </a:p>
        </p:txBody>
      </p:sp>
    </p:spTree>
    <p:extLst>
      <p:ext uri="{BB962C8B-B14F-4D97-AF65-F5344CB8AC3E}">
        <p14:creationId xmlns:p14="http://schemas.microsoft.com/office/powerpoint/2010/main" val="2600869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Massivizing</a:t>
            </a:r>
            <a:r>
              <a:rPr lang="en-US" dirty="0" smtClean="0"/>
              <a:t> Computer Systems focuses on</a:t>
            </a:r>
            <a:r>
              <a:rPr lang="en-US" baseline="0" dirty="0" smtClean="0"/>
              <a:t> large systems that impact society, ranging from education to datacenters and from Big Science to Online gaming.</a:t>
            </a:r>
          </a:p>
          <a:p>
            <a:r>
              <a:rPr lang="en-US" baseline="0" dirty="0" smtClean="0"/>
              <a:t>In this talk, we will mainly focus on this components &lt;click&gt; Cloud computing. (next slide… Because cloud popularity and </a:t>
            </a:r>
            <a:r>
              <a:rPr lang="en-US" baseline="0" smtClean="0"/>
              <a:t>its usage….)</a:t>
            </a:r>
            <a:endParaRPr lang="en-US" dirty="0"/>
          </a:p>
        </p:txBody>
      </p:sp>
      <p:sp>
        <p:nvSpPr>
          <p:cNvPr id="4" name="Slide Number Placeholder 3"/>
          <p:cNvSpPr>
            <a:spLocks noGrp="1"/>
          </p:cNvSpPr>
          <p:nvPr>
            <p:ph type="sldNum" sz="quarter" idx="10"/>
          </p:nvPr>
        </p:nvSpPr>
        <p:spPr/>
        <p:txBody>
          <a:bodyPr/>
          <a:lstStyle/>
          <a:p>
            <a:pPr>
              <a:defRPr/>
            </a:pPr>
            <a:fld id="{43750A71-82B1-4D97-9445-8A15B020D75F}" type="slidenum">
              <a:rPr lang="en-US" altLang="en-US" smtClean="0"/>
              <a:pPr>
                <a:defRPr/>
              </a:pPr>
              <a:t>3</a:t>
            </a:fld>
            <a:endParaRPr lang="en-US" altLang="en-US"/>
          </a:p>
        </p:txBody>
      </p:sp>
    </p:spTree>
    <p:extLst>
      <p:ext uri="{BB962C8B-B14F-4D97-AF65-F5344CB8AC3E}">
        <p14:creationId xmlns:p14="http://schemas.microsoft.com/office/powerpoint/2010/main" val="3741555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43750A71-82B1-4D97-9445-8A15B020D75F}" type="slidenum">
              <a:rPr lang="en-US" altLang="en-US" smtClean="0"/>
              <a:pPr>
                <a:defRPr/>
              </a:pPr>
              <a:t>10</a:t>
            </a:fld>
            <a:endParaRPr lang="en-US" altLang="en-US"/>
          </a:p>
        </p:txBody>
      </p:sp>
    </p:spTree>
    <p:extLst>
      <p:ext uri="{BB962C8B-B14F-4D97-AF65-F5344CB8AC3E}">
        <p14:creationId xmlns:p14="http://schemas.microsoft.com/office/powerpoint/2010/main" val="2286975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The performance differs significantly per application domain</a:t>
            </a:r>
          </a:p>
          <a:p>
            <a:pPr>
              <a:defRPr/>
            </a:pPr>
            <a:r>
              <a:rPr lang="en-US" dirty="0" smtClean="0"/>
              <a:t>All </a:t>
            </a:r>
            <a:r>
              <a:rPr lang="en-US" dirty="0" err="1" smtClean="0"/>
              <a:t>autoscalers</a:t>
            </a:r>
            <a:r>
              <a:rPr lang="en-US" dirty="0" smtClean="0"/>
              <a:t> perform similar on </a:t>
            </a:r>
            <a:r>
              <a:rPr lang="en-US" dirty="0" err="1" smtClean="0"/>
              <a:t>bursty</a:t>
            </a:r>
            <a:r>
              <a:rPr lang="en-US" dirty="0" smtClean="0"/>
              <a:t> workloads in terms of NSL</a:t>
            </a:r>
          </a:p>
          <a:p>
            <a:pPr>
              <a:defRPr/>
            </a:pPr>
            <a:r>
              <a:rPr lang="en-US" dirty="0" smtClean="0"/>
              <a:t>The allocation policy has a direct impact on performance</a:t>
            </a:r>
          </a:p>
          <a:p>
            <a:pPr lvl="1">
              <a:defRPr/>
            </a:pPr>
            <a:r>
              <a:rPr lang="en-US" dirty="0" smtClean="0"/>
              <a:t>Suggests to co-design allocation and provision policies</a:t>
            </a:r>
          </a:p>
          <a:p>
            <a:pPr>
              <a:defRPr/>
            </a:pPr>
            <a:r>
              <a:rPr lang="en-US" dirty="0" smtClean="0"/>
              <a:t>Some </a:t>
            </a:r>
            <a:r>
              <a:rPr lang="en-US" dirty="0" err="1" smtClean="0"/>
              <a:t>autoscalers</a:t>
            </a:r>
            <a:r>
              <a:rPr lang="en-US" dirty="0" smtClean="0"/>
              <a:t> overprovision more while yielding no better NSL</a:t>
            </a:r>
          </a:p>
          <a:p>
            <a:endParaRPr lang="nl-NL" dirty="0"/>
          </a:p>
        </p:txBody>
      </p:sp>
      <p:sp>
        <p:nvSpPr>
          <p:cNvPr id="4" name="Slide Number Placeholder 3"/>
          <p:cNvSpPr>
            <a:spLocks noGrp="1"/>
          </p:cNvSpPr>
          <p:nvPr>
            <p:ph type="sldNum" sz="quarter" idx="10"/>
          </p:nvPr>
        </p:nvSpPr>
        <p:spPr/>
        <p:txBody>
          <a:bodyPr/>
          <a:lstStyle/>
          <a:p>
            <a:pPr>
              <a:defRPr/>
            </a:pPr>
            <a:fld id="{43750A71-82B1-4D97-9445-8A15B020D75F}" type="slidenum">
              <a:rPr lang="en-US" altLang="en-US" smtClean="0"/>
              <a:pPr>
                <a:defRPr/>
              </a:pPr>
              <a:t>13</a:t>
            </a:fld>
            <a:endParaRPr lang="en-US" altLang="en-US"/>
          </a:p>
        </p:txBody>
      </p:sp>
    </p:spTree>
    <p:extLst>
      <p:ext uri="{BB962C8B-B14F-4D97-AF65-F5344CB8AC3E}">
        <p14:creationId xmlns:p14="http://schemas.microsoft.com/office/powerpoint/2010/main" val="3630882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0590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1229416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bg1"/>
                </a:solidFill>
              </a:defRPr>
            </a:lvl1pPr>
          </a:lstStyle>
          <a:p>
            <a:r>
              <a:rPr lang="nl-NL" dirty="0" smtClean="0"/>
              <a:t>Klik om de stijl te bewerken</a:t>
            </a:r>
            <a:endParaRPr lang="nl-NL" dirty="0"/>
          </a:p>
        </p:txBody>
      </p:sp>
      <p:sp>
        <p:nvSpPr>
          <p:cNvPr id="3" name="Tijdelijke aanduiding voor verticale tekst 2"/>
          <p:cNvSpPr>
            <a:spLocks noGrp="1"/>
          </p:cNvSpPr>
          <p:nvPr>
            <p:ph type="body" orient="vert" idx="1"/>
          </p:nvPr>
        </p:nvSpPr>
        <p:spPr/>
        <p:txBody>
          <a:bodyPr vert="eaVert"/>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Rectangle 20"/>
          <p:cNvSpPr>
            <a:spLocks noChangeArrowheads="1"/>
          </p:cNvSpPr>
          <p:nvPr userDrawn="1"/>
        </p:nvSpPr>
        <p:spPr bwMode="auto">
          <a:xfrm>
            <a:off x="0" y="0"/>
            <a:ext cx="9144000" cy="1004888"/>
          </a:xfrm>
          <a:prstGeom prst="rect">
            <a:avLst/>
          </a:prstGeom>
          <a:solidFill>
            <a:srgbClr val="0089D0"/>
          </a:solidFill>
          <a:ln>
            <a:noFill/>
          </a:ln>
        </p:spPr>
        <p:txBody>
          <a:bodyPr wrap="none" anchor="ct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eaLnBrk="1" hangingPunct="1">
              <a:defRPr/>
            </a:pPr>
            <a:endParaRPr lang="nl-NL" altLang="en-US" sz="2200" smtClean="0">
              <a:solidFill>
                <a:srgbClr val="0070C0"/>
              </a:solidFill>
            </a:endParaRPr>
          </a:p>
        </p:txBody>
      </p:sp>
    </p:spTree>
    <p:extLst>
      <p:ext uri="{BB962C8B-B14F-4D97-AF65-F5344CB8AC3E}">
        <p14:creationId xmlns:p14="http://schemas.microsoft.com/office/powerpoint/2010/main" val="418266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57200"/>
            <a:ext cx="1789112" cy="487838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917575" y="457200"/>
            <a:ext cx="5218113" cy="487838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0791264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4685" y="91441"/>
            <a:ext cx="8730532" cy="799106"/>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294198" y="1129085"/>
            <a:ext cx="4123815" cy="50808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570413" y="1129085"/>
            <a:ext cx="4350950" cy="23761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570413" y="3657600"/>
            <a:ext cx="4342999" cy="25603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48566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latin typeface="+mn-lt"/>
              </a:defRPr>
            </a:lvl1pPr>
          </a:lstStyle>
          <a:p>
            <a:r>
              <a:rPr lang="nl-NL" dirty="0" smtClean="0"/>
              <a:t>Klik om de stijl te bewerken</a:t>
            </a:r>
            <a:endParaRPr lang="nl-NL" dirty="0"/>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20"/>
          <p:cNvSpPr>
            <a:spLocks noChangeArrowheads="1"/>
          </p:cNvSpPr>
          <p:nvPr userDrawn="1"/>
        </p:nvSpPr>
        <p:spPr bwMode="auto">
          <a:xfrm>
            <a:off x="0" y="0"/>
            <a:ext cx="9144000" cy="1004888"/>
          </a:xfrm>
          <a:prstGeom prst="rect">
            <a:avLst/>
          </a:prstGeom>
          <a:solidFill>
            <a:srgbClr val="0089D0"/>
          </a:solidFill>
          <a:ln>
            <a:noFill/>
          </a:ln>
        </p:spPr>
        <p:txBody>
          <a:bodyPr wrap="none" anchor="ct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eaLnBrk="1" hangingPunct="1">
              <a:defRPr/>
            </a:pPr>
            <a:endParaRPr lang="nl-NL" altLang="en-US" sz="2200" smtClean="0">
              <a:solidFill>
                <a:srgbClr val="0070C0"/>
              </a:solidFill>
            </a:endParaRPr>
          </a:p>
        </p:txBody>
      </p:sp>
    </p:spTree>
    <p:extLst>
      <p:ext uri="{BB962C8B-B14F-4D97-AF65-F5344CB8AC3E}">
        <p14:creationId xmlns:p14="http://schemas.microsoft.com/office/powerpoint/2010/main" val="8317093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1589" y="44450"/>
            <a:ext cx="8760822" cy="895350"/>
          </a:xfrm>
        </p:spPr>
        <p:txBody>
          <a:bodyPr anchor="ctr"/>
          <a:lstStyle>
            <a:lvl1pPr>
              <a:defRPr>
                <a:solidFill>
                  <a:schemeClr val="bg1"/>
                </a:solidFill>
                <a:latin typeface="+mn-lt"/>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200297" y="1200647"/>
            <a:ext cx="8725989" cy="5025224"/>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4215841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19237541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25513" y="1828800"/>
            <a:ext cx="3492500" cy="3506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70413" y="1828800"/>
            <a:ext cx="3494087" cy="3506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9566789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230588" y="274638"/>
            <a:ext cx="8666922" cy="655665"/>
          </a:xfrm>
        </p:spPr>
        <p:txBody>
          <a:bodyPr anchor="ctr"/>
          <a:lstStyle>
            <a:lvl1pPr>
              <a:defRPr>
                <a:solidFill>
                  <a:schemeClr val="bg1"/>
                </a:solidFill>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41297" y="113754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41297" y="1777309"/>
            <a:ext cx="4040188" cy="43372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tekst 4"/>
          <p:cNvSpPr>
            <a:spLocks noGrp="1"/>
          </p:cNvSpPr>
          <p:nvPr>
            <p:ph type="body" sz="quarter" idx="3"/>
          </p:nvPr>
        </p:nvSpPr>
        <p:spPr>
          <a:xfrm>
            <a:off x="4629122" y="113754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29122" y="1777310"/>
            <a:ext cx="4041775" cy="43451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843239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3453972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1084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6963000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title"/>
          </p:nvPr>
        </p:nvSpPr>
        <p:spPr bwMode="auto">
          <a:xfrm>
            <a:off x="949325" y="115888"/>
            <a:ext cx="71596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dirty="0" smtClean="0"/>
              <a:t>Click </a:t>
            </a:r>
            <a:r>
              <a:rPr lang="nl-NL" altLang="en-US" dirty="0" err="1" smtClean="0"/>
              <a:t>to</a:t>
            </a:r>
            <a:r>
              <a:rPr lang="nl-NL" altLang="en-US" dirty="0" smtClean="0"/>
              <a:t> </a:t>
            </a:r>
            <a:r>
              <a:rPr lang="nl-NL" altLang="en-US" dirty="0" err="1" smtClean="0"/>
              <a:t>edit</a:t>
            </a:r>
            <a:r>
              <a:rPr lang="nl-NL" altLang="en-US" dirty="0" smtClean="0"/>
              <a:t> Master </a:t>
            </a:r>
            <a:r>
              <a:rPr lang="nl-NL" altLang="en-US" dirty="0" err="1" smtClean="0"/>
              <a:t>title</a:t>
            </a:r>
            <a:r>
              <a:rPr lang="nl-NL" altLang="en-US" dirty="0" smtClean="0"/>
              <a:t> </a:t>
            </a:r>
            <a:r>
              <a:rPr lang="nl-NL" altLang="en-US" dirty="0" err="1" smtClean="0"/>
              <a:t>style</a:t>
            </a:r>
            <a:r>
              <a:rPr lang="nl-NL" altLang="en-US" dirty="0" smtClean="0"/>
              <a:t/>
            </a:r>
            <a:br>
              <a:rPr lang="nl-NL" altLang="en-US" dirty="0" smtClean="0"/>
            </a:br>
            <a:endParaRPr lang="nl-NL" altLang="en-US" dirty="0" smtClean="0"/>
          </a:p>
        </p:txBody>
      </p:sp>
      <p:sp>
        <p:nvSpPr>
          <p:cNvPr id="1027" name="Rectangle 11"/>
          <p:cNvSpPr>
            <a:spLocks noGrp="1" noChangeArrowheads="1"/>
          </p:cNvSpPr>
          <p:nvPr>
            <p:ph type="body" idx="1"/>
          </p:nvPr>
        </p:nvSpPr>
        <p:spPr bwMode="auto">
          <a:xfrm>
            <a:off x="557213" y="1258888"/>
            <a:ext cx="8054975"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Click to edit Master text styles</a:t>
            </a:r>
          </a:p>
          <a:p>
            <a:pPr lvl="1"/>
            <a:r>
              <a:rPr lang="nl-NL" altLang="en-US" smtClean="0"/>
              <a:t>Second level</a:t>
            </a:r>
          </a:p>
          <a:p>
            <a:pPr lvl="2"/>
            <a:r>
              <a:rPr lang="nl-NL" altLang="en-US" smtClean="0"/>
              <a:t>Third level</a:t>
            </a:r>
          </a:p>
        </p:txBody>
      </p:sp>
      <p:sp>
        <p:nvSpPr>
          <p:cNvPr id="1028" name="Rectangle 13"/>
          <p:cNvSpPr>
            <a:spLocks noChangeArrowheads="1"/>
          </p:cNvSpPr>
          <p:nvPr userDrawn="1"/>
        </p:nvSpPr>
        <p:spPr bwMode="auto">
          <a:xfrm>
            <a:off x="0" y="6329363"/>
            <a:ext cx="9144000" cy="528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eaLnBrk="1" hangingPunct="1">
              <a:defRPr/>
            </a:pPr>
            <a:endParaRPr lang="nl-NL" altLang="en-US" sz="2200" smtClean="0"/>
          </a:p>
        </p:txBody>
      </p:sp>
      <p:sp>
        <p:nvSpPr>
          <p:cNvPr id="1029" name="Line 22"/>
          <p:cNvSpPr>
            <a:spLocks noChangeShapeType="1"/>
          </p:cNvSpPr>
          <p:nvPr userDrawn="1"/>
        </p:nvSpPr>
        <p:spPr bwMode="auto">
          <a:xfrm>
            <a:off x="0" y="6329363"/>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 name="Text Box 23"/>
          <p:cNvSpPr txBox="1">
            <a:spLocks noChangeArrowheads="1"/>
          </p:cNvSpPr>
          <p:nvPr userDrawn="1"/>
        </p:nvSpPr>
        <p:spPr bwMode="auto">
          <a:xfrm>
            <a:off x="3124200" y="624840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spcBef>
                <a:spcPct val="50000"/>
              </a:spcBef>
              <a:defRPr/>
            </a:pPr>
            <a:endParaRPr lang="nl-NL" sz="1400" smtClean="0">
              <a:solidFill>
                <a:schemeClr val="bg2"/>
              </a:solidFill>
            </a:endParaRPr>
          </a:p>
        </p:txBody>
      </p:sp>
      <p:sp>
        <p:nvSpPr>
          <p:cNvPr id="1033" name="Rectangle 17"/>
          <p:cNvSpPr>
            <a:spLocks noChangeArrowheads="1"/>
          </p:cNvSpPr>
          <p:nvPr userDrawn="1"/>
        </p:nvSpPr>
        <p:spPr bwMode="auto">
          <a:xfrm>
            <a:off x="8572500" y="6623050"/>
            <a:ext cx="4524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eaLnBrk="1" hangingPunct="1">
              <a:defRPr/>
            </a:pPr>
            <a:fld id="{A042320A-AC18-4BAC-8A40-596F6C24ADBD}" type="slidenum">
              <a:rPr lang="nl-NL" altLang="en-US" sz="1100" smtClean="0"/>
              <a:pPr algn="r" eaLnBrk="1" hangingPunct="1">
                <a:defRPr/>
              </a:pPr>
              <a:t>‹nr.›</a:t>
            </a:fld>
            <a:endParaRPr lang="nl-NL" altLang="en-US" sz="1100" dirty="0" smtClean="0"/>
          </a:p>
        </p:txBody>
      </p:sp>
      <p:pic>
        <p:nvPicPr>
          <p:cNvPr id="2" name="Picture 1" descr="vu_logo.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5400" y="6311900"/>
            <a:ext cx="2173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0"/>
          <p:cNvSpPr>
            <a:spLocks noChangeArrowheads="1"/>
          </p:cNvSpPr>
          <p:nvPr userDrawn="1"/>
        </p:nvSpPr>
        <p:spPr bwMode="auto">
          <a:xfrm>
            <a:off x="0" y="0"/>
            <a:ext cx="9144000" cy="1004888"/>
          </a:xfrm>
          <a:prstGeom prst="rect">
            <a:avLst/>
          </a:prstGeom>
          <a:solidFill>
            <a:srgbClr val="0089D0"/>
          </a:solidFill>
          <a:ln>
            <a:noFill/>
          </a:ln>
        </p:spPr>
        <p:txBody>
          <a:bodyPr wrap="none" anchor="ct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eaLnBrk="1" hangingPunct="1">
              <a:defRPr/>
            </a:pPr>
            <a:endParaRPr lang="nl-NL" altLang="en-US" sz="2200" smtClean="0">
              <a:solidFill>
                <a:srgbClr val="0070C0"/>
              </a:solidFill>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hf hdr="0" ftr="0" dt="0"/>
  <p:txStyles>
    <p:titleStyle>
      <a:lvl1pPr marL="857250" indent="-857250" algn="l" rtl="0" eaLnBrk="0" fontAlgn="base" hangingPunct="0">
        <a:spcBef>
          <a:spcPct val="0"/>
        </a:spcBef>
        <a:spcAft>
          <a:spcPct val="0"/>
        </a:spcAft>
        <a:defRPr sz="3300">
          <a:solidFill>
            <a:schemeClr val="tx1"/>
          </a:solidFill>
          <a:latin typeface="+mj-lt"/>
          <a:ea typeface="MS PGothic" pitchFamily="34" charset="-128"/>
          <a:cs typeface="ＭＳ Ｐゴシック" charset="-128"/>
        </a:defRPr>
      </a:lvl1pPr>
      <a:lvl2pPr marL="857250" indent="-857250" algn="l" rtl="0" eaLnBrk="0" fontAlgn="base" hangingPunct="0">
        <a:spcBef>
          <a:spcPct val="0"/>
        </a:spcBef>
        <a:spcAft>
          <a:spcPct val="0"/>
        </a:spcAft>
        <a:defRPr sz="3300">
          <a:solidFill>
            <a:schemeClr val="tx1"/>
          </a:solidFill>
          <a:latin typeface="Bookman Old Style" pitchFamily="18" charset="0"/>
          <a:ea typeface="MS PGothic" pitchFamily="34" charset="-128"/>
          <a:cs typeface="ＭＳ Ｐゴシック" charset="-128"/>
        </a:defRPr>
      </a:lvl2pPr>
      <a:lvl3pPr marL="857250" indent="-857250" algn="l" rtl="0" eaLnBrk="0" fontAlgn="base" hangingPunct="0">
        <a:spcBef>
          <a:spcPct val="0"/>
        </a:spcBef>
        <a:spcAft>
          <a:spcPct val="0"/>
        </a:spcAft>
        <a:defRPr sz="3300">
          <a:solidFill>
            <a:schemeClr val="tx1"/>
          </a:solidFill>
          <a:latin typeface="Bookman Old Style" pitchFamily="18" charset="0"/>
          <a:ea typeface="MS PGothic" pitchFamily="34" charset="-128"/>
          <a:cs typeface="ＭＳ Ｐゴシック" charset="-128"/>
        </a:defRPr>
      </a:lvl3pPr>
      <a:lvl4pPr marL="857250" indent="-857250" algn="l" rtl="0" eaLnBrk="0" fontAlgn="base" hangingPunct="0">
        <a:spcBef>
          <a:spcPct val="0"/>
        </a:spcBef>
        <a:spcAft>
          <a:spcPct val="0"/>
        </a:spcAft>
        <a:defRPr sz="3300">
          <a:solidFill>
            <a:schemeClr val="tx1"/>
          </a:solidFill>
          <a:latin typeface="Bookman Old Style" pitchFamily="18" charset="0"/>
          <a:ea typeface="MS PGothic" pitchFamily="34" charset="-128"/>
          <a:cs typeface="ＭＳ Ｐゴシック" charset="-128"/>
        </a:defRPr>
      </a:lvl4pPr>
      <a:lvl5pPr marL="857250" indent="-857250" algn="l" rtl="0" eaLnBrk="0" fontAlgn="base" hangingPunct="0">
        <a:spcBef>
          <a:spcPct val="0"/>
        </a:spcBef>
        <a:spcAft>
          <a:spcPct val="0"/>
        </a:spcAft>
        <a:defRPr sz="3300">
          <a:solidFill>
            <a:schemeClr val="tx1"/>
          </a:solidFill>
          <a:latin typeface="Bookman Old Style" pitchFamily="18" charset="0"/>
          <a:ea typeface="MS PGothic" pitchFamily="34" charset="-128"/>
          <a:cs typeface="ＭＳ Ｐゴシック" charset="-128"/>
        </a:defRPr>
      </a:lvl5pPr>
      <a:lvl6pPr marL="1314450" indent="-857250" algn="l" rtl="0" eaLnBrk="0" fontAlgn="base" hangingPunct="0">
        <a:spcBef>
          <a:spcPct val="0"/>
        </a:spcBef>
        <a:spcAft>
          <a:spcPct val="0"/>
        </a:spcAft>
        <a:defRPr sz="3300">
          <a:solidFill>
            <a:schemeClr val="tx1"/>
          </a:solidFill>
          <a:latin typeface="Bookman Old Style" pitchFamily="18" charset="0"/>
        </a:defRPr>
      </a:lvl6pPr>
      <a:lvl7pPr marL="1771650" indent="-857250" algn="l" rtl="0" eaLnBrk="0" fontAlgn="base" hangingPunct="0">
        <a:spcBef>
          <a:spcPct val="0"/>
        </a:spcBef>
        <a:spcAft>
          <a:spcPct val="0"/>
        </a:spcAft>
        <a:defRPr sz="3300">
          <a:solidFill>
            <a:schemeClr val="tx1"/>
          </a:solidFill>
          <a:latin typeface="Bookman Old Style" pitchFamily="18" charset="0"/>
        </a:defRPr>
      </a:lvl7pPr>
      <a:lvl8pPr marL="2228850" indent="-857250" algn="l" rtl="0" eaLnBrk="0" fontAlgn="base" hangingPunct="0">
        <a:spcBef>
          <a:spcPct val="0"/>
        </a:spcBef>
        <a:spcAft>
          <a:spcPct val="0"/>
        </a:spcAft>
        <a:defRPr sz="3300">
          <a:solidFill>
            <a:schemeClr val="tx1"/>
          </a:solidFill>
          <a:latin typeface="Bookman Old Style" pitchFamily="18" charset="0"/>
        </a:defRPr>
      </a:lvl8pPr>
      <a:lvl9pPr marL="2686050" indent="-857250" algn="l" rtl="0" eaLnBrk="0" fontAlgn="base" hangingPunct="0">
        <a:spcBef>
          <a:spcPct val="0"/>
        </a:spcBef>
        <a:spcAft>
          <a:spcPct val="0"/>
        </a:spcAft>
        <a:defRPr sz="3300">
          <a:solidFill>
            <a:schemeClr val="tx1"/>
          </a:solidFill>
          <a:latin typeface="Bookman Old Style" pitchFamily="18" charset="0"/>
        </a:defRPr>
      </a:lvl9pPr>
    </p:titleStyle>
    <p:bodyStyle>
      <a:lvl1pPr marL="195263" indent="-195263" algn="l" rtl="0" eaLnBrk="0" fontAlgn="base" hangingPunct="0">
        <a:lnSpc>
          <a:spcPts val="2500"/>
        </a:lnSpc>
        <a:spcBef>
          <a:spcPct val="0"/>
        </a:spcBef>
        <a:spcAft>
          <a:spcPct val="0"/>
        </a:spcAft>
        <a:buClr>
          <a:srgbClr val="00A6D6"/>
        </a:buClr>
        <a:buChar char="•"/>
        <a:defRPr sz="2000">
          <a:solidFill>
            <a:schemeClr val="tx1"/>
          </a:solidFill>
          <a:latin typeface="+mn-lt"/>
          <a:ea typeface="MS PGothic" pitchFamily="34" charset="-128"/>
          <a:cs typeface="ＭＳ Ｐゴシック" charset="-128"/>
        </a:defRPr>
      </a:lvl1pPr>
      <a:lvl2pPr marL="576263" indent="-190500" algn="l" rtl="0" eaLnBrk="0" fontAlgn="base" hangingPunct="0">
        <a:lnSpc>
          <a:spcPts val="2500"/>
        </a:lnSpc>
        <a:spcBef>
          <a:spcPct val="0"/>
        </a:spcBef>
        <a:spcAft>
          <a:spcPct val="0"/>
        </a:spcAft>
        <a:buClr>
          <a:srgbClr val="00A6D6"/>
        </a:buClr>
        <a:buFont typeface="Times" charset="0"/>
        <a:buChar char="•"/>
        <a:defRPr>
          <a:solidFill>
            <a:schemeClr val="tx1"/>
          </a:solidFill>
          <a:latin typeface="+mn-lt"/>
          <a:ea typeface="MS PGothic" pitchFamily="34" charset="-128"/>
        </a:defRPr>
      </a:lvl2pPr>
      <a:lvl3pPr marL="957263" indent="-190500" algn="l" rtl="0" eaLnBrk="0" fontAlgn="base" hangingPunct="0">
        <a:lnSpc>
          <a:spcPts val="2500"/>
        </a:lnSpc>
        <a:spcBef>
          <a:spcPct val="0"/>
        </a:spcBef>
        <a:spcAft>
          <a:spcPct val="0"/>
        </a:spcAft>
        <a:buClr>
          <a:srgbClr val="00A6D6"/>
        </a:buClr>
        <a:buFont typeface="Times" charset="0"/>
        <a:buChar char="•"/>
        <a:defRPr sz="1600">
          <a:solidFill>
            <a:schemeClr val="tx1"/>
          </a:solidFill>
          <a:latin typeface="+mn-lt"/>
          <a:ea typeface="MS PGothic" pitchFamily="34" charset="-128"/>
        </a:defRPr>
      </a:lvl3pPr>
      <a:lvl4pPr marL="1338263" indent="-190500" algn="l" rtl="0" eaLnBrk="0" fontAlgn="base" hangingPunct="0">
        <a:lnSpc>
          <a:spcPts val="2500"/>
        </a:lnSpc>
        <a:spcBef>
          <a:spcPct val="0"/>
        </a:spcBef>
        <a:spcAft>
          <a:spcPct val="0"/>
        </a:spcAft>
        <a:buClr>
          <a:schemeClr val="bg2"/>
        </a:buClr>
        <a:buFont typeface="Times" charset="0"/>
        <a:buChar char="•"/>
        <a:defRPr sz="1400">
          <a:solidFill>
            <a:schemeClr val="tx1"/>
          </a:solidFill>
          <a:latin typeface="+mn-lt"/>
          <a:ea typeface="MS PGothic" pitchFamily="34" charset="-128"/>
        </a:defRPr>
      </a:lvl4pPr>
      <a:lvl5pPr marL="1719263" indent="-190500" algn="l" rtl="0" eaLnBrk="0" fontAlgn="base" hangingPunct="0">
        <a:lnSpc>
          <a:spcPts val="2500"/>
        </a:lnSpc>
        <a:spcBef>
          <a:spcPct val="0"/>
        </a:spcBef>
        <a:spcAft>
          <a:spcPct val="0"/>
        </a:spcAft>
        <a:buClr>
          <a:schemeClr val="bg2"/>
        </a:buClr>
        <a:buFont typeface="Times" charset="0"/>
        <a:buChar char="•"/>
        <a:defRPr sz="1200">
          <a:solidFill>
            <a:schemeClr val="tx1"/>
          </a:solidFill>
          <a:latin typeface="+mn-lt"/>
          <a:ea typeface="MS PGothic" pitchFamily="34" charset="-128"/>
        </a:defRPr>
      </a:lvl5pPr>
      <a:lvl6pPr marL="21764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6pPr>
      <a:lvl7pPr marL="26336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7pPr>
      <a:lvl8pPr marL="30908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8pPr>
      <a:lvl9pPr marL="35480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18" Type="http://schemas.openxmlformats.org/officeDocument/2006/relationships/image" Target="../media/image24.jpeg"/><Relationship Id="rId3" Type="http://schemas.openxmlformats.org/officeDocument/2006/relationships/image" Target="../media/image9.jpe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jpeg"/><Relationship Id="rId17"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22.png"/><Relationship Id="rId20" Type="http://schemas.openxmlformats.org/officeDocument/2006/relationships/image" Target="../media/image26.jp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wmf"/><Relationship Id="rId15" Type="http://schemas.openxmlformats.org/officeDocument/2006/relationships/image" Target="../media/image21.gif"/><Relationship Id="rId10" Type="http://schemas.openxmlformats.org/officeDocument/2006/relationships/image" Target="../media/image16.jpeg"/><Relationship Id="rId19" Type="http://schemas.openxmlformats.org/officeDocument/2006/relationships/image" Target="../media/image25.pn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9728" y="-38912"/>
            <a:ext cx="9153728" cy="2042809"/>
          </a:xfrm>
          <a:prstGeom prst="rect">
            <a:avLst/>
          </a:prstGeom>
          <a:solidFill>
            <a:srgbClr val="0089D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386" name="Title 1"/>
          <p:cNvSpPr>
            <a:spLocks noGrp="1"/>
          </p:cNvSpPr>
          <p:nvPr>
            <p:ph type="ctrTitle"/>
          </p:nvPr>
        </p:nvSpPr>
        <p:spPr>
          <a:xfrm>
            <a:off x="166586" y="123825"/>
            <a:ext cx="8801099" cy="1704975"/>
          </a:xfrm>
        </p:spPr>
        <p:txBody>
          <a:bodyPr anchor="ctr"/>
          <a:lstStyle/>
          <a:p>
            <a:pPr marL="0" indent="0" algn="ctr"/>
            <a:r>
              <a:rPr lang="en-US" altLang="en-US" sz="3200" dirty="0" err="1">
                <a:solidFill>
                  <a:schemeClr val="bg1"/>
                </a:solidFill>
              </a:rPr>
              <a:t>MagnaData</a:t>
            </a:r>
            <a:r>
              <a:rPr lang="en-US" altLang="en-US" sz="3200" dirty="0">
                <a:solidFill>
                  <a:schemeClr val="bg1"/>
                </a:solidFill>
              </a:rPr>
              <a:t>: Scheduling Complex Workflows with Non-Functional Requirements in Datacenters</a:t>
            </a:r>
            <a:endParaRPr lang="en-US" altLang="en-US" sz="3200" dirty="0" smtClean="0">
              <a:solidFill>
                <a:schemeClr val="bg1"/>
              </a:solidFill>
              <a:latin typeface="+mn-lt"/>
            </a:endParaRPr>
          </a:p>
        </p:txBody>
      </p:sp>
      <p:sp>
        <p:nvSpPr>
          <p:cNvPr id="16388" name="TextBox 3"/>
          <p:cNvSpPr txBox="1">
            <a:spLocks noChangeArrowheads="1"/>
          </p:cNvSpPr>
          <p:nvPr/>
        </p:nvSpPr>
        <p:spPr bwMode="auto">
          <a:xfrm>
            <a:off x="4133302" y="3370749"/>
            <a:ext cx="36480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l" eaLnBrk="1" hangingPunct="1"/>
            <a:r>
              <a:rPr lang="en-US" altLang="en-US" sz="2000" dirty="0" smtClean="0"/>
              <a:t>Laurens </a:t>
            </a:r>
            <a:r>
              <a:rPr lang="en-US" altLang="en-US" sz="2000" dirty="0" err="1"/>
              <a:t>Versluis</a:t>
            </a:r>
            <a:endParaRPr lang="en-US" altLang="en-US" sz="2000" dirty="0"/>
          </a:p>
          <a:p>
            <a:pPr algn="l" eaLnBrk="1" hangingPunct="1"/>
            <a:r>
              <a:rPr lang="en-US" altLang="en-US" sz="2000" dirty="0" err="1"/>
              <a:t>Massivizing</a:t>
            </a:r>
            <a:r>
              <a:rPr lang="en-US" altLang="en-US" sz="2000" dirty="0"/>
              <a:t> Computer </a:t>
            </a:r>
            <a:r>
              <a:rPr lang="en-US" altLang="en-US" sz="2000" dirty="0" smtClean="0"/>
              <a:t>Systems</a:t>
            </a:r>
          </a:p>
          <a:p>
            <a:pPr algn="l" eaLnBrk="1" hangingPunct="1"/>
            <a:r>
              <a:rPr lang="en-US" altLang="en-US" sz="2000" dirty="0" smtClean="0"/>
              <a:t>@Large research </a:t>
            </a:r>
            <a:r>
              <a:rPr lang="en-US" altLang="en-US" sz="2000" dirty="0"/>
              <a:t/>
            </a:r>
            <a:br>
              <a:rPr lang="en-US" altLang="en-US" sz="2000" dirty="0"/>
            </a:br>
            <a:r>
              <a:rPr lang="en-US" altLang="en-US" sz="2000" dirty="0"/>
              <a:t>https://atlarge-research.com </a:t>
            </a:r>
          </a:p>
        </p:txBody>
      </p:sp>
      <p:pic>
        <p:nvPicPr>
          <p:cNvPr id="1638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398" y="3049281"/>
            <a:ext cx="1966913" cy="1966912"/>
          </a:xfrm>
          <a:prstGeom prst="rect">
            <a:avLst/>
          </a:prstGeom>
          <a:noFill/>
          <a:ln w="9525"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39249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75" y="3737428"/>
            <a:ext cx="347662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Title 1"/>
          <p:cNvSpPr>
            <a:spLocks noGrp="1"/>
          </p:cNvSpPr>
          <p:nvPr>
            <p:ph type="title"/>
          </p:nvPr>
        </p:nvSpPr>
        <p:spPr>
          <a:xfrm>
            <a:off x="192088" y="44450"/>
            <a:ext cx="8759825" cy="895350"/>
          </a:xfrm>
        </p:spPr>
        <p:txBody>
          <a:bodyPr/>
          <a:lstStyle/>
          <a:p>
            <a:r>
              <a:rPr lang="en-US" altLang="en-US" sz="3200" dirty="0" smtClean="0"/>
              <a:t>CCGrid’18: </a:t>
            </a:r>
            <a:r>
              <a:rPr lang="en-US" sz="3200" dirty="0" smtClean="0"/>
              <a:t>Compared 8 </a:t>
            </a:r>
            <a:r>
              <a:rPr lang="en-US" sz="3200" dirty="0" err="1" smtClean="0"/>
              <a:t>autoscalers</a:t>
            </a:r>
            <a:r>
              <a:rPr lang="en-US" sz="3200" dirty="0" smtClean="0"/>
              <a:t> in simulation</a:t>
            </a:r>
            <a:endParaRPr lang="en-US" altLang="en-US" sz="3200" dirty="0" smtClean="0"/>
          </a:p>
        </p:txBody>
      </p:sp>
      <p:sp>
        <p:nvSpPr>
          <p:cNvPr id="3" name="Content Placeholder 2"/>
          <p:cNvSpPr>
            <a:spLocks noGrp="1"/>
          </p:cNvSpPr>
          <p:nvPr>
            <p:ph idx="1"/>
          </p:nvPr>
        </p:nvSpPr>
        <p:spPr>
          <a:xfrm>
            <a:off x="200025" y="1200150"/>
            <a:ext cx="8726488" cy="5026025"/>
          </a:xfrm>
        </p:spPr>
        <p:txBody>
          <a:bodyPr/>
          <a:lstStyle/>
          <a:p>
            <a:pPr>
              <a:defRPr/>
            </a:pPr>
            <a:r>
              <a:rPr lang="en-US" dirty="0" smtClean="0"/>
              <a:t>Four distinct workload traces</a:t>
            </a:r>
          </a:p>
          <a:p>
            <a:pPr lvl="1">
              <a:defRPr/>
            </a:pPr>
            <a:r>
              <a:rPr lang="en-US" dirty="0" smtClean="0"/>
              <a:t>A </a:t>
            </a:r>
            <a:r>
              <a:rPr lang="en-US" b="1" dirty="0" smtClean="0">
                <a:solidFill>
                  <a:srgbClr val="0089D0"/>
                </a:solidFill>
              </a:rPr>
              <a:t>workload</a:t>
            </a:r>
            <a:r>
              <a:rPr lang="en-US" dirty="0" smtClean="0">
                <a:solidFill>
                  <a:srgbClr val="0089D0"/>
                </a:solidFill>
              </a:rPr>
              <a:t> </a:t>
            </a:r>
            <a:r>
              <a:rPr lang="en-US" dirty="0" smtClean="0"/>
              <a:t>is a set of workflows (applications)</a:t>
            </a:r>
          </a:p>
          <a:p>
            <a:pPr>
              <a:defRPr/>
            </a:pPr>
            <a:r>
              <a:rPr lang="en-US" dirty="0" smtClean="0"/>
              <a:t>Use a rich set of metrics</a:t>
            </a:r>
          </a:p>
          <a:p>
            <a:pPr lvl="1">
              <a:defRPr/>
            </a:pPr>
            <a:r>
              <a:rPr lang="en-US" dirty="0" smtClean="0"/>
              <a:t>10+ forms of </a:t>
            </a:r>
            <a:r>
              <a:rPr lang="en-US" b="1" dirty="0" smtClean="0">
                <a:solidFill>
                  <a:srgbClr val="0089D0"/>
                </a:solidFill>
              </a:rPr>
              <a:t>elasticity</a:t>
            </a:r>
          </a:p>
          <a:p>
            <a:pPr>
              <a:defRPr/>
            </a:pPr>
            <a:r>
              <a:rPr lang="en-US" dirty="0" smtClean="0"/>
              <a:t>Four experiments</a:t>
            </a:r>
          </a:p>
          <a:p>
            <a:pPr marL="728663" lvl="1" indent="-342900">
              <a:buFont typeface="+mj-lt"/>
              <a:buAutoNum type="arabicPeriod"/>
              <a:defRPr/>
            </a:pPr>
            <a:r>
              <a:rPr lang="en-US" dirty="0" smtClean="0"/>
              <a:t>Different workload </a:t>
            </a:r>
            <a:r>
              <a:rPr lang="en-US" b="1" dirty="0" smtClean="0">
                <a:solidFill>
                  <a:srgbClr val="0089D0"/>
                </a:solidFill>
              </a:rPr>
              <a:t>domains </a:t>
            </a:r>
            <a:r>
              <a:rPr lang="en-US" b="1" dirty="0" smtClean="0">
                <a:solidFill>
                  <a:srgbClr val="00B050"/>
                </a:solidFill>
              </a:rPr>
              <a:t>(new)</a:t>
            </a:r>
          </a:p>
          <a:p>
            <a:pPr marL="728663" lvl="1" indent="-342900">
              <a:buFont typeface="+mj-lt"/>
              <a:buAutoNum type="arabicPeriod"/>
              <a:defRPr/>
            </a:pPr>
            <a:r>
              <a:rPr lang="en-US" dirty="0" err="1" smtClean="0"/>
              <a:t>Bursty</a:t>
            </a:r>
            <a:r>
              <a:rPr lang="en-US" dirty="0" smtClean="0"/>
              <a:t> workloads </a:t>
            </a:r>
            <a:r>
              <a:rPr lang="en-US" dirty="0" smtClean="0">
                <a:solidFill>
                  <a:srgbClr val="00B050"/>
                </a:solidFill>
              </a:rPr>
              <a:t>(deeper understanding)</a:t>
            </a:r>
          </a:p>
          <a:p>
            <a:pPr marL="728663" lvl="1" indent="-342900">
              <a:buFont typeface="+mj-lt"/>
              <a:buAutoNum type="arabicPeriod"/>
              <a:defRPr/>
            </a:pPr>
            <a:r>
              <a:rPr lang="en-US" dirty="0" smtClean="0"/>
              <a:t>Impact of the </a:t>
            </a:r>
            <a:r>
              <a:rPr lang="en-US" b="1" dirty="0" smtClean="0">
                <a:solidFill>
                  <a:srgbClr val="0089D0"/>
                </a:solidFill>
              </a:rPr>
              <a:t>allocation policy</a:t>
            </a:r>
            <a:r>
              <a:rPr lang="en-US" dirty="0" smtClean="0"/>
              <a:t> </a:t>
            </a:r>
            <a:r>
              <a:rPr lang="en-US" b="1" dirty="0" smtClean="0">
                <a:solidFill>
                  <a:srgbClr val="00B050"/>
                </a:solidFill>
              </a:rPr>
              <a:t>(new)</a:t>
            </a:r>
          </a:p>
          <a:p>
            <a:pPr marL="728663" lvl="1" indent="-342900">
              <a:buFont typeface="+mj-lt"/>
              <a:buAutoNum type="arabicPeriod"/>
              <a:defRPr/>
            </a:pPr>
            <a:r>
              <a:rPr lang="en-US" dirty="0" smtClean="0"/>
              <a:t>Different </a:t>
            </a:r>
            <a:r>
              <a:rPr lang="en-US" b="1" dirty="0" smtClean="0">
                <a:solidFill>
                  <a:srgbClr val="0089D0"/>
                </a:solidFill>
              </a:rPr>
              <a:t>resource environments </a:t>
            </a:r>
            <a:r>
              <a:rPr lang="en-US" b="1" dirty="0" smtClean="0">
                <a:solidFill>
                  <a:srgbClr val="00B050"/>
                </a:solidFill>
              </a:rPr>
              <a:t>(new)</a:t>
            </a:r>
          </a:p>
        </p:txBody>
      </p:sp>
      <p:pic>
        <p:nvPicPr>
          <p:cNvPr id="5124" name="Picture 4" descr="https://slack-imgs.com/?c=1&amp;url=https%3A%2F%2Fi.gyazo.com%2Fc89f53dfd6448b6ae2386e3bd4538b2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769" y="4381021"/>
            <a:ext cx="7643191" cy="199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9695" y="1118561"/>
            <a:ext cx="762709" cy="133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8613" y="2584761"/>
            <a:ext cx="993791" cy="116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12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HotCloudPerf’18: Formalisms for workflows with non-functional requirements</a:t>
            </a:r>
            <a:endParaRPr lang="en-US" dirty="0"/>
          </a:p>
        </p:txBody>
      </p:sp>
      <p:sp>
        <p:nvSpPr>
          <p:cNvPr id="3" name="Content Placeholder 2"/>
          <p:cNvSpPr>
            <a:spLocks noGrp="1"/>
          </p:cNvSpPr>
          <p:nvPr>
            <p:ph idx="1"/>
          </p:nvPr>
        </p:nvSpPr>
        <p:spPr/>
        <p:txBody>
          <a:bodyPr/>
          <a:lstStyle/>
          <a:p>
            <a:r>
              <a:rPr lang="en-US" dirty="0" smtClean="0"/>
              <a:t>Surveyed </a:t>
            </a:r>
            <a:r>
              <a:rPr lang="en-US" dirty="0" smtClean="0">
                <a:solidFill>
                  <a:srgbClr val="0089D0"/>
                </a:solidFill>
              </a:rPr>
              <a:t>116 papers</a:t>
            </a:r>
            <a:r>
              <a:rPr lang="en-US" dirty="0" smtClean="0"/>
              <a:t> from across </a:t>
            </a:r>
            <a:r>
              <a:rPr lang="en-US" dirty="0" smtClean="0">
                <a:solidFill>
                  <a:srgbClr val="FF9900"/>
                </a:solidFill>
              </a:rPr>
              <a:t>11 venues</a:t>
            </a:r>
          </a:p>
          <a:p>
            <a:r>
              <a:rPr lang="en-US" dirty="0" smtClean="0"/>
              <a:t>Investigated </a:t>
            </a:r>
            <a:r>
              <a:rPr lang="en-US" dirty="0" smtClean="0">
                <a:solidFill>
                  <a:srgbClr val="00B050"/>
                </a:solidFill>
              </a:rPr>
              <a:t>three most popular workflow formalisms</a:t>
            </a:r>
          </a:p>
          <a:p>
            <a:pPr lvl="1"/>
            <a:r>
              <a:rPr lang="en-US" dirty="0" smtClean="0"/>
              <a:t>DAG</a:t>
            </a:r>
          </a:p>
          <a:p>
            <a:pPr lvl="1"/>
            <a:r>
              <a:rPr lang="en-US" dirty="0" smtClean="0"/>
              <a:t>BPMN</a:t>
            </a:r>
          </a:p>
          <a:p>
            <a:pPr lvl="1"/>
            <a:r>
              <a:rPr lang="en-US" dirty="0" smtClean="0"/>
              <a:t>Petri net</a:t>
            </a:r>
          </a:p>
          <a:p>
            <a:endParaRPr lang="en-US" dirty="0"/>
          </a:p>
          <a:p>
            <a:pPr marL="0" indent="0">
              <a:buNone/>
            </a:pPr>
            <a:r>
              <a:rPr lang="en-US" b="1" dirty="0" smtClean="0"/>
              <a:t>Main findings: </a:t>
            </a:r>
          </a:p>
          <a:p>
            <a:r>
              <a:rPr lang="en-US" dirty="0"/>
              <a:t>No formalism is capable of specifying arbitrary non-functional requirements at the task </a:t>
            </a:r>
            <a:r>
              <a:rPr lang="en-US" dirty="0" smtClean="0"/>
              <a:t>level</a:t>
            </a:r>
            <a:endParaRPr lang="en-US" dirty="0"/>
          </a:p>
          <a:p>
            <a:r>
              <a:rPr lang="en-US" dirty="0" smtClean="0"/>
              <a:t>DAGs look the most promising to extend</a:t>
            </a:r>
            <a:endParaRPr lang="en-US" dirty="0"/>
          </a:p>
        </p:txBody>
      </p:sp>
    </p:spTree>
    <p:extLst>
      <p:ext uri="{BB962C8B-B14F-4D97-AF65-F5344CB8AC3E}">
        <p14:creationId xmlns:p14="http://schemas.microsoft.com/office/powerpoint/2010/main" val="2104408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pic>
        <p:nvPicPr>
          <p:cNvPr id="1027" name="Picture 3" descr="C:\Users\laurens\Downloads\roadmap_nfr_scheduling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241" y="1010639"/>
            <a:ext cx="5457076" cy="581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294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2088" y="44450"/>
            <a:ext cx="8759825" cy="895350"/>
          </a:xfrm>
        </p:spPr>
        <p:txBody>
          <a:bodyPr/>
          <a:lstStyle/>
          <a:p>
            <a:r>
              <a:rPr lang="en-US" altLang="en-US" dirty="0" smtClean="0"/>
              <a:t>Conclusion and ongoing work</a:t>
            </a:r>
          </a:p>
        </p:txBody>
      </p:sp>
      <p:sp>
        <p:nvSpPr>
          <p:cNvPr id="3" name="Content Placeholder 2"/>
          <p:cNvSpPr>
            <a:spLocks noGrp="1"/>
          </p:cNvSpPr>
          <p:nvPr>
            <p:ph idx="1"/>
          </p:nvPr>
        </p:nvSpPr>
        <p:spPr>
          <a:xfrm>
            <a:off x="200025" y="1200150"/>
            <a:ext cx="8726488" cy="5026025"/>
          </a:xfrm>
        </p:spPr>
        <p:txBody>
          <a:bodyPr/>
          <a:lstStyle/>
          <a:p>
            <a:pPr marL="0" indent="0">
              <a:buNone/>
              <a:defRPr/>
            </a:pPr>
            <a:r>
              <a:rPr lang="en-US" sz="2400" b="1" dirty="0" smtClean="0"/>
              <a:t>Main take-away message:</a:t>
            </a:r>
          </a:p>
          <a:p>
            <a:pPr marL="0" indent="0">
              <a:buNone/>
              <a:defRPr/>
            </a:pPr>
            <a:r>
              <a:rPr lang="en-US" dirty="0" smtClean="0"/>
              <a:t>The </a:t>
            </a:r>
            <a:r>
              <a:rPr lang="en-US" dirty="0" err="1" smtClean="0"/>
              <a:t>MagnaData</a:t>
            </a:r>
            <a:r>
              <a:rPr lang="en-US" dirty="0" smtClean="0"/>
              <a:t> project focuses on improving efficiency of scheduling in clouds.</a:t>
            </a:r>
            <a:br>
              <a:rPr lang="en-US" dirty="0" smtClean="0"/>
            </a:br>
            <a:endParaRPr lang="en-US" dirty="0" smtClean="0"/>
          </a:p>
          <a:p>
            <a:pPr marL="0" indent="0">
              <a:buNone/>
              <a:defRPr/>
            </a:pPr>
            <a:r>
              <a:rPr lang="en-US" dirty="0" smtClean="0"/>
              <a:t>My work focuses on:</a:t>
            </a:r>
          </a:p>
          <a:p>
            <a:pPr>
              <a:defRPr/>
            </a:pPr>
            <a:r>
              <a:rPr lang="en-US" dirty="0" smtClean="0"/>
              <a:t>Introducing task-based NFR</a:t>
            </a:r>
          </a:p>
          <a:p>
            <a:pPr>
              <a:defRPr/>
            </a:pPr>
            <a:r>
              <a:rPr lang="en-US" dirty="0" smtClean="0"/>
              <a:t>Devise new allocation &amp; provisioning policies</a:t>
            </a:r>
          </a:p>
          <a:p>
            <a:pPr>
              <a:defRPr/>
            </a:pPr>
            <a:r>
              <a:rPr lang="en-US" dirty="0" err="1" smtClean="0"/>
              <a:t>Valorisation</a:t>
            </a:r>
            <a:r>
              <a:rPr lang="en-US" dirty="0" smtClean="0"/>
              <a:t>: collaborate with third parties</a:t>
            </a:r>
          </a:p>
          <a:p>
            <a:pPr marL="0" indent="0">
              <a:buNone/>
              <a:defRPr/>
            </a:pPr>
            <a:endParaRPr lang="en-US" dirty="0" smtClean="0"/>
          </a:p>
          <a:p>
            <a:pPr marL="0" indent="0">
              <a:buNone/>
              <a:defRPr/>
            </a:pPr>
            <a:endParaRPr lang="en-US" dirty="0"/>
          </a:p>
          <a:p>
            <a:pPr marL="0" indent="0">
              <a:buNone/>
              <a:defRPr/>
            </a:pPr>
            <a:r>
              <a:rPr lang="en-US" dirty="0" smtClean="0"/>
              <a:t>Interested in this work? Let me know!</a:t>
            </a:r>
            <a:endParaRPr lang="en-US" dirty="0"/>
          </a:p>
        </p:txBody>
      </p:sp>
      <p:sp>
        <p:nvSpPr>
          <p:cNvPr id="5" name="TextBox 3"/>
          <p:cNvSpPr txBox="1">
            <a:spLocks noChangeArrowheads="1"/>
          </p:cNvSpPr>
          <p:nvPr/>
        </p:nvSpPr>
        <p:spPr bwMode="auto">
          <a:xfrm>
            <a:off x="5469532" y="4967894"/>
            <a:ext cx="36480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eaLnBrk="1" hangingPunct="1"/>
            <a:r>
              <a:rPr lang="en-US" altLang="en-US" sz="2000" dirty="0" smtClean="0"/>
              <a:t>Laurens </a:t>
            </a:r>
            <a:r>
              <a:rPr lang="en-US" altLang="en-US" sz="2000" dirty="0" err="1"/>
              <a:t>Versluis</a:t>
            </a:r>
            <a:endParaRPr lang="en-US" altLang="en-US" sz="2000" dirty="0"/>
          </a:p>
          <a:p>
            <a:pPr algn="r" eaLnBrk="1" hangingPunct="1"/>
            <a:r>
              <a:rPr lang="en-US" altLang="en-US" sz="2000" dirty="0" err="1"/>
              <a:t>Massivizing</a:t>
            </a:r>
            <a:r>
              <a:rPr lang="en-US" altLang="en-US" sz="2000" dirty="0"/>
              <a:t> Computer Systems</a:t>
            </a:r>
          </a:p>
          <a:p>
            <a:pPr algn="r" eaLnBrk="1" hangingPunct="1"/>
            <a:r>
              <a:rPr lang="en-US" altLang="en-US" sz="2000" dirty="0"/>
              <a:t>@Large research, </a:t>
            </a:r>
            <a:br>
              <a:rPr lang="en-US" altLang="en-US" sz="2000" dirty="0"/>
            </a:br>
            <a:r>
              <a:rPr lang="en-US" altLang="en-US" sz="2000" dirty="0"/>
              <a:t>https://atlarge-research.com </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3692" y="3000982"/>
            <a:ext cx="1966913" cy="1966912"/>
          </a:xfrm>
          <a:prstGeom prst="rect">
            <a:avLst/>
          </a:prstGeom>
          <a:noFill/>
          <a:ln w="9525"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architecture overview</a:t>
            </a:r>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912" y="1755793"/>
            <a:ext cx="7566058" cy="4255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5" name="Right Arrow 4"/>
          <p:cNvSpPr/>
          <p:nvPr/>
        </p:nvSpPr>
        <p:spPr bwMode="auto">
          <a:xfrm rot="5400000">
            <a:off x="4163467" y="1337911"/>
            <a:ext cx="489204" cy="484632"/>
          </a:xfrm>
          <a:prstGeom prst="rightArrow">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ight Arrow 5"/>
          <p:cNvSpPr/>
          <p:nvPr/>
        </p:nvSpPr>
        <p:spPr bwMode="auto">
          <a:xfrm rot="5400000">
            <a:off x="6077291" y="2741595"/>
            <a:ext cx="489204" cy="484632"/>
          </a:xfrm>
          <a:prstGeom prst="rightArrow">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583391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current approach</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2663"/>
            <a:ext cx="914400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3205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nl-NL"/>
          </a:p>
        </p:txBody>
      </p:sp>
      <p:sp>
        <p:nvSpPr>
          <p:cNvPr id="3" name="Subtitle 2"/>
          <p:cNvSpPr>
            <a:spLocks noGrp="1"/>
          </p:cNvSpPr>
          <p:nvPr>
            <p:ph type="subTitle" idx="1"/>
          </p:nvPr>
        </p:nvSpPr>
        <p:spPr/>
        <p:txBody>
          <a:bodyPr/>
          <a:lstStyle/>
          <a:p>
            <a:endParaRPr lang="nl-NL"/>
          </a:p>
        </p:txBody>
      </p:sp>
      <p:pic>
        <p:nvPicPr>
          <p:cNvPr id="4" name="Afbeelding 4"/>
          <p:cNvPicPr>
            <a:picLocks noChangeAspect="1"/>
          </p:cNvPicPr>
          <p:nvPr/>
        </p:nvPicPr>
        <p:blipFill>
          <a:blip r:embed="rId2"/>
          <a:stretch>
            <a:fillRect/>
          </a:stretch>
        </p:blipFill>
        <p:spPr>
          <a:xfrm>
            <a:off x="799349" y="1153480"/>
            <a:ext cx="7426120" cy="4551041"/>
          </a:xfrm>
          <a:prstGeom prst="rect">
            <a:avLst/>
          </a:prstGeom>
        </p:spPr>
      </p:pic>
      <p:pic>
        <p:nvPicPr>
          <p:cNvPr id="5"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6589" y="1711430"/>
            <a:ext cx="281992" cy="281992"/>
          </a:xfrm>
          <a:prstGeom prst="rect">
            <a:avLst/>
          </a:prstGeom>
        </p:spPr>
      </p:pic>
      <p:pic>
        <p:nvPicPr>
          <p:cNvPr id="6" name="Afbeelding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6823" y="2041251"/>
            <a:ext cx="281992" cy="281992"/>
          </a:xfrm>
          <a:prstGeom prst="rect">
            <a:avLst/>
          </a:prstGeom>
        </p:spPr>
      </p:pic>
      <p:pic>
        <p:nvPicPr>
          <p:cNvPr id="7" name="Afbeelding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6823" y="3906445"/>
            <a:ext cx="281992" cy="281992"/>
          </a:xfrm>
          <a:prstGeom prst="rect">
            <a:avLst/>
          </a:prstGeom>
        </p:spPr>
      </p:pic>
      <p:pic>
        <p:nvPicPr>
          <p:cNvPr id="8" name="Afbeelding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7917" y="3906445"/>
            <a:ext cx="281992" cy="281992"/>
          </a:xfrm>
          <a:prstGeom prst="rect">
            <a:avLst/>
          </a:prstGeom>
        </p:spPr>
      </p:pic>
      <p:pic>
        <p:nvPicPr>
          <p:cNvPr id="9" name="Afbeelding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7917" y="1711430"/>
            <a:ext cx="281992" cy="281992"/>
          </a:xfrm>
          <a:prstGeom prst="rect">
            <a:avLst/>
          </a:prstGeom>
        </p:spPr>
      </p:pic>
      <p:pic>
        <p:nvPicPr>
          <p:cNvPr id="10" name="Afbeelding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7917" y="2041251"/>
            <a:ext cx="281992" cy="281992"/>
          </a:xfrm>
          <a:prstGeom prst="rect">
            <a:avLst/>
          </a:prstGeom>
        </p:spPr>
      </p:pic>
      <p:pic>
        <p:nvPicPr>
          <p:cNvPr id="11" name="Afbeelding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2660" y="1711430"/>
            <a:ext cx="281992" cy="281992"/>
          </a:xfrm>
          <a:prstGeom prst="rect">
            <a:avLst/>
          </a:prstGeom>
        </p:spPr>
      </p:pic>
      <p:pic>
        <p:nvPicPr>
          <p:cNvPr id="12" name="Afbeelding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2660" y="2041251"/>
            <a:ext cx="281992" cy="281992"/>
          </a:xfrm>
          <a:prstGeom prst="rect">
            <a:avLst/>
          </a:prstGeom>
        </p:spPr>
      </p:pic>
      <p:pic>
        <p:nvPicPr>
          <p:cNvPr id="13" name="Afbeelding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2660" y="2355088"/>
            <a:ext cx="281992" cy="281992"/>
          </a:xfrm>
          <a:prstGeom prst="rect">
            <a:avLst/>
          </a:prstGeom>
        </p:spPr>
      </p:pic>
      <p:pic>
        <p:nvPicPr>
          <p:cNvPr id="14" name="Afbeelding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2660" y="2668925"/>
            <a:ext cx="281992" cy="281992"/>
          </a:xfrm>
          <a:prstGeom prst="rect">
            <a:avLst/>
          </a:prstGeom>
        </p:spPr>
      </p:pic>
      <p:pic>
        <p:nvPicPr>
          <p:cNvPr id="15" name="Afbeelding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2660" y="2982762"/>
            <a:ext cx="281992" cy="281992"/>
          </a:xfrm>
          <a:prstGeom prst="rect">
            <a:avLst/>
          </a:prstGeom>
        </p:spPr>
      </p:pic>
      <p:pic>
        <p:nvPicPr>
          <p:cNvPr id="16" name="Afbeelding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3846" y="1700980"/>
            <a:ext cx="281992" cy="281992"/>
          </a:xfrm>
          <a:prstGeom prst="rect">
            <a:avLst/>
          </a:prstGeom>
        </p:spPr>
      </p:pic>
      <p:pic>
        <p:nvPicPr>
          <p:cNvPr id="17" name="Afbeelding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3846" y="2030647"/>
            <a:ext cx="281992" cy="281992"/>
          </a:xfrm>
          <a:prstGeom prst="rect">
            <a:avLst/>
          </a:prstGeom>
        </p:spPr>
      </p:pic>
      <p:pic>
        <p:nvPicPr>
          <p:cNvPr id="18" name="Afbeelding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3846" y="2358791"/>
            <a:ext cx="281992" cy="281992"/>
          </a:xfrm>
          <a:prstGeom prst="rect">
            <a:avLst/>
          </a:prstGeom>
        </p:spPr>
      </p:pic>
      <p:pic>
        <p:nvPicPr>
          <p:cNvPr id="19" name="Afbeelding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816" y="2668925"/>
            <a:ext cx="281992" cy="281992"/>
          </a:xfrm>
          <a:prstGeom prst="rect">
            <a:avLst/>
          </a:prstGeom>
        </p:spPr>
      </p:pic>
      <p:pic>
        <p:nvPicPr>
          <p:cNvPr id="20" name="Afbeelding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816" y="2979059"/>
            <a:ext cx="281992" cy="281992"/>
          </a:xfrm>
          <a:prstGeom prst="rect">
            <a:avLst/>
          </a:prstGeom>
        </p:spPr>
      </p:pic>
      <p:pic>
        <p:nvPicPr>
          <p:cNvPr id="21" name="Afbeelding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816" y="3290639"/>
            <a:ext cx="281992" cy="281992"/>
          </a:xfrm>
          <a:prstGeom prst="rect">
            <a:avLst/>
          </a:prstGeom>
        </p:spPr>
      </p:pic>
      <p:pic>
        <p:nvPicPr>
          <p:cNvPr id="22" name="Afbeelding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816" y="3602219"/>
            <a:ext cx="281992" cy="281992"/>
          </a:xfrm>
          <a:prstGeom prst="rect">
            <a:avLst/>
          </a:prstGeom>
        </p:spPr>
      </p:pic>
      <p:pic>
        <p:nvPicPr>
          <p:cNvPr id="23" name="Afbeelding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816" y="3913799"/>
            <a:ext cx="281992" cy="281992"/>
          </a:xfrm>
          <a:prstGeom prst="rect">
            <a:avLst/>
          </a:prstGeom>
        </p:spPr>
      </p:pic>
      <p:pic>
        <p:nvPicPr>
          <p:cNvPr id="24" name="Afbeelding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816" y="4225379"/>
            <a:ext cx="281992" cy="281992"/>
          </a:xfrm>
          <a:prstGeom prst="rect">
            <a:avLst/>
          </a:prstGeom>
        </p:spPr>
      </p:pic>
      <p:pic>
        <p:nvPicPr>
          <p:cNvPr id="25" name="Afbeelding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816" y="4536959"/>
            <a:ext cx="281992" cy="281992"/>
          </a:xfrm>
          <a:prstGeom prst="rect">
            <a:avLst/>
          </a:prstGeom>
        </p:spPr>
      </p:pic>
      <p:pic>
        <p:nvPicPr>
          <p:cNvPr id="26" name="Afbeelding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816" y="4848539"/>
            <a:ext cx="281992" cy="281992"/>
          </a:xfrm>
          <a:prstGeom prst="rect">
            <a:avLst/>
          </a:prstGeom>
        </p:spPr>
      </p:pic>
      <p:sp>
        <p:nvSpPr>
          <p:cNvPr id="27" name="Rechthoek 9"/>
          <p:cNvSpPr/>
          <p:nvPr/>
        </p:nvSpPr>
        <p:spPr bwMode="auto">
          <a:xfrm>
            <a:off x="2901970" y="5287144"/>
            <a:ext cx="5301686" cy="3035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ahoma" pitchFamily="34" charset="0"/>
                <a:ea typeface="MS PGothic" pitchFamily="34" charset="-128"/>
                <a:cs typeface="+mn-cs"/>
              </a:defRPr>
            </a:lvl1pPr>
            <a:lvl2pPr marL="457200" algn="ctr" rtl="0" fontAlgn="base">
              <a:spcBef>
                <a:spcPct val="0"/>
              </a:spcBef>
              <a:spcAft>
                <a:spcPct val="0"/>
              </a:spcAft>
              <a:defRPr sz="2400" kern="1200">
                <a:solidFill>
                  <a:schemeClr val="tx1"/>
                </a:solidFill>
                <a:latin typeface="Tahoma" pitchFamily="34" charset="0"/>
                <a:ea typeface="MS PGothic" pitchFamily="34" charset="-128"/>
                <a:cs typeface="+mn-cs"/>
              </a:defRPr>
            </a:lvl2pPr>
            <a:lvl3pPr marL="914400" algn="ctr" rtl="0" fontAlgn="base">
              <a:spcBef>
                <a:spcPct val="0"/>
              </a:spcBef>
              <a:spcAft>
                <a:spcPct val="0"/>
              </a:spcAft>
              <a:defRPr sz="2400" kern="1200">
                <a:solidFill>
                  <a:schemeClr val="tx1"/>
                </a:solidFill>
                <a:latin typeface="Tahoma" pitchFamily="34" charset="0"/>
                <a:ea typeface="MS PGothic" pitchFamily="34" charset="-128"/>
                <a:cs typeface="+mn-cs"/>
              </a:defRPr>
            </a:lvl3pPr>
            <a:lvl4pPr marL="1371600" algn="ctr" rtl="0" fontAlgn="base">
              <a:spcBef>
                <a:spcPct val="0"/>
              </a:spcBef>
              <a:spcAft>
                <a:spcPct val="0"/>
              </a:spcAft>
              <a:defRPr sz="2400" kern="1200">
                <a:solidFill>
                  <a:schemeClr val="tx1"/>
                </a:solidFill>
                <a:latin typeface="Tahoma" pitchFamily="34" charset="0"/>
                <a:ea typeface="MS PGothic" pitchFamily="34" charset="-128"/>
                <a:cs typeface="+mn-cs"/>
              </a:defRPr>
            </a:lvl4pPr>
            <a:lvl5pPr marL="1828800" algn="ctr" rtl="0" fontAlgn="base">
              <a:spcBef>
                <a:spcPct val="0"/>
              </a:spcBef>
              <a:spcAft>
                <a:spcPct val="0"/>
              </a:spcAft>
              <a:defRPr sz="2400" kern="1200">
                <a:solidFill>
                  <a:schemeClr val="tx1"/>
                </a:solidFill>
                <a:latin typeface="Tahoma" pitchFamily="34" charset="0"/>
                <a:ea typeface="MS PGothic" pitchFamily="34" charset="-128"/>
                <a:cs typeface="+mn-cs"/>
              </a:defRPr>
            </a:lvl5pPr>
            <a:lvl6pPr marL="2286000" algn="l" defTabSz="914400" rtl="0" eaLnBrk="1" latinLnBrk="0" hangingPunct="1">
              <a:defRPr sz="2400" kern="1200">
                <a:solidFill>
                  <a:schemeClr val="tx1"/>
                </a:solidFill>
                <a:latin typeface="Tahoma" pitchFamily="34" charset="0"/>
                <a:ea typeface="MS PGothic" pitchFamily="34" charset="-128"/>
                <a:cs typeface="+mn-cs"/>
              </a:defRPr>
            </a:lvl6pPr>
            <a:lvl7pPr marL="2743200" algn="l" defTabSz="914400" rtl="0" eaLnBrk="1" latinLnBrk="0" hangingPunct="1">
              <a:defRPr sz="2400" kern="1200">
                <a:solidFill>
                  <a:schemeClr val="tx1"/>
                </a:solidFill>
                <a:latin typeface="Tahoma" pitchFamily="34" charset="0"/>
                <a:ea typeface="MS PGothic" pitchFamily="34" charset="-128"/>
                <a:cs typeface="+mn-cs"/>
              </a:defRPr>
            </a:lvl7pPr>
            <a:lvl8pPr marL="3200400" algn="l" defTabSz="914400" rtl="0" eaLnBrk="1" latinLnBrk="0" hangingPunct="1">
              <a:defRPr sz="2400" kern="1200">
                <a:solidFill>
                  <a:schemeClr val="tx1"/>
                </a:solidFill>
                <a:latin typeface="Tahoma" pitchFamily="34" charset="0"/>
                <a:ea typeface="MS PGothic" pitchFamily="34" charset="-128"/>
                <a:cs typeface="+mn-cs"/>
              </a:defRPr>
            </a:lvl8pPr>
            <a:lvl9pPr marL="3657600" algn="l" defTabSz="914400" rtl="0" eaLnBrk="1" latinLnBrk="0" hangingPunct="1">
              <a:defRPr sz="2400" kern="1200">
                <a:solidFill>
                  <a:schemeClr val="tx1"/>
                </a:solidFill>
                <a:latin typeface="Tahoma" pitchFamily="34" charset="0"/>
                <a:ea typeface="MS PGothic" pitchFamily="34"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grpSp>
        <p:nvGrpSpPr>
          <p:cNvPr id="28" name="Groep 37"/>
          <p:cNvGrpSpPr/>
          <p:nvPr/>
        </p:nvGrpSpPr>
        <p:grpSpPr>
          <a:xfrm>
            <a:off x="4039165" y="5284501"/>
            <a:ext cx="436030" cy="275447"/>
            <a:chOff x="4139702" y="5947781"/>
            <a:chExt cx="436030" cy="275447"/>
          </a:xfrm>
        </p:grpSpPr>
        <p:cxnSp>
          <p:nvCxnSpPr>
            <p:cNvPr id="35" name="Rechte verbindingslijn 36"/>
            <p:cNvCxnSpPr/>
            <p:nvPr/>
          </p:nvCxnSpPr>
          <p:spPr bwMode="auto">
            <a:xfrm>
              <a:off x="4575732" y="5947781"/>
              <a:ext cx="0" cy="27544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 name="Rechte verbindingslijn 38"/>
            <p:cNvCxnSpPr/>
            <p:nvPr/>
          </p:nvCxnSpPr>
          <p:spPr bwMode="auto">
            <a:xfrm>
              <a:off x="4525941" y="5947781"/>
              <a:ext cx="0" cy="27544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 name="Rechte verbindingslijn 39"/>
            <p:cNvCxnSpPr/>
            <p:nvPr/>
          </p:nvCxnSpPr>
          <p:spPr bwMode="auto">
            <a:xfrm>
              <a:off x="4478267" y="5947781"/>
              <a:ext cx="0" cy="27544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 name="Rechte verbindingslijn 40"/>
            <p:cNvCxnSpPr/>
            <p:nvPr/>
          </p:nvCxnSpPr>
          <p:spPr bwMode="auto">
            <a:xfrm>
              <a:off x="4428476" y="5947781"/>
              <a:ext cx="0" cy="27544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9" name="Rechte verbindingslijn 41"/>
            <p:cNvCxnSpPr/>
            <p:nvPr/>
          </p:nvCxnSpPr>
          <p:spPr bwMode="auto">
            <a:xfrm>
              <a:off x="4382952" y="5947781"/>
              <a:ext cx="0" cy="27544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Rechte verbindingslijn 42"/>
            <p:cNvCxnSpPr/>
            <p:nvPr/>
          </p:nvCxnSpPr>
          <p:spPr bwMode="auto">
            <a:xfrm>
              <a:off x="4332783" y="5947781"/>
              <a:ext cx="0" cy="27544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Rechte verbindingslijn 43"/>
            <p:cNvCxnSpPr/>
            <p:nvPr/>
          </p:nvCxnSpPr>
          <p:spPr bwMode="auto">
            <a:xfrm>
              <a:off x="4285109" y="5947781"/>
              <a:ext cx="0" cy="27544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Rechte verbindingslijn 44"/>
            <p:cNvCxnSpPr/>
            <p:nvPr/>
          </p:nvCxnSpPr>
          <p:spPr bwMode="auto">
            <a:xfrm>
              <a:off x="4235318" y="5947781"/>
              <a:ext cx="0" cy="27544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Rechte verbindingslijn 45"/>
            <p:cNvCxnSpPr/>
            <p:nvPr/>
          </p:nvCxnSpPr>
          <p:spPr bwMode="auto">
            <a:xfrm>
              <a:off x="4188807" y="5947781"/>
              <a:ext cx="0" cy="27544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Rechte verbindingslijn 46"/>
            <p:cNvCxnSpPr/>
            <p:nvPr/>
          </p:nvCxnSpPr>
          <p:spPr bwMode="auto">
            <a:xfrm>
              <a:off x="4139702" y="5947781"/>
              <a:ext cx="0" cy="27544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29" name="Groep 54"/>
          <p:cNvGrpSpPr/>
          <p:nvPr/>
        </p:nvGrpSpPr>
        <p:grpSpPr>
          <a:xfrm>
            <a:off x="7919308" y="5284501"/>
            <a:ext cx="97465" cy="275448"/>
            <a:chOff x="8019845" y="5947781"/>
            <a:chExt cx="97465" cy="275448"/>
          </a:xfrm>
        </p:grpSpPr>
        <p:cxnSp>
          <p:nvCxnSpPr>
            <p:cNvPr id="32" name="Rechte verbindingslijn 49"/>
            <p:cNvCxnSpPr/>
            <p:nvPr/>
          </p:nvCxnSpPr>
          <p:spPr bwMode="auto">
            <a:xfrm>
              <a:off x="8117310" y="5947782"/>
              <a:ext cx="0" cy="27544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Rechte verbindingslijn 50"/>
            <p:cNvCxnSpPr/>
            <p:nvPr/>
          </p:nvCxnSpPr>
          <p:spPr bwMode="auto">
            <a:xfrm>
              <a:off x="8067519" y="5947781"/>
              <a:ext cx="0" cy="27544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Rechte verbindingslijn 51"/>
            <p:cNvCxnSpPr/>
            <p:nvPr/>
          </p:nvCxnSpPr>
          <p:spPr bwMode="auto">
            <a:xfrm>
              <a:off x="8019845" y="5947781"/>
              <a:ext cx="0" cy="27544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cxnSp>
        <p:nvCxnSpPr>
          <p:cNvPr id="30" name="Rechte verbindingslijn 52"/>
          <p:cNvCxnSpPr/>
          <p:nvPr/>
        </p:nvCxnSpPr>
        <p:spPr bwMode="auto">
          <a:xfrm>
            <a:off x="6615048" y="5284501"/>
            <a:ext cx="0" cy="27544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Rechte verbindingslijn 53"/>
          <p:cNvCxnSpPr/>
          <p:nvPr/>
        </p:nvCxnSpPr>
        <p:spPr bwMode="auto">
          <a:xfrm>
            <a:off x="5328509" y="5284501"/>
            <a:ext cx="0" cy="27544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77155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0" indent="0"/>
            <a:r>
              <a:rPr lang="en-US" dirty="0" smtClean="0"/>
              <a:t>@Large Research</a:t>
            </a:r>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72" t="4932" r="4328" b="14373"/>
          <a:stretch/>
        </p:blipFill>
        <p:spPr bwMode="auto">
          <a:xfrm>
            <a:off x="6363179" y="1125742"/>
            <a:ext cx="2453593" cy="647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6050" y="2017630"/>
            <a:ext cx="2320722" cy="902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Content Placeholder 7"/>
          <p:cNvSpPr>
            <a:spLocks noGrp="1"/>
          </p:cNvSpPr>
          <p:nvPr>
            <p:ph idx="1"/>
          </p:nvPr>
        </p:nvSpPr>
        <p:spPr>
          <a:xfrm>
            <a:off x="200297" y="1200647"/>
            <a:ext cx="8725989" cy="5025224"/>
          </a:xfrm>
        </p:spPr>
        <p:txBody>
          <a:bodyPr/>
          <a:lstStyle/>
          <a:p>
            <a:r>
              <a:rPr lang="en-US" dirty="0" err="1"/>
              <a:t>Massivizing</a:t>
            </a:r>
            <a:r>
              <a:rPr lang="en-US" dirty="0"/>
              <a:t> Computer </a:t>
            </a:r>
            <a:r>
              <a:rPr lang="en-US" dirty="0" smtClean="0"/>
              <a:t>Systems</a:t>
            </a:r>
          </a:p>
          <a:p>
            <a:endParaRPr lang="en-US" dirty="0"/>
          </a:p>
          <a:p>
            <a:r>
              <a:rPr lang="en-US" dirty="0" smtClean="0"/>
              <a:t>20+ researchers spanning VU Amsterdam &amp; TU Delft</a:t>
            </a:r>
          </a:p>
          <a:p>
            <a:pPr marL="0" indent="0">
              <a:buNone/>
            </a:pPr>
            <a:endParaRPr lang="en-US" dirty="0" smtClean="0"/>
          </a:p>
          <a:p>
            <a:r>
              <a:rPr lang="en-US" dirty="0" smtClean="0"/>
              <a:t>Close collaboration with partners</a:t>
            </a:r>
          </a:p>
          <a:p>
            <a:endParaRPr lang="en-US" dirty="0" smtClean="0"/>
          </a:p>
          <a:p>
            <a:r>
              <a:rPr lang="en-US" dirty="0" smtClean="0"/>
              <a:t>Goal: valorize our research; improve our society</a:t>
            </a:r>
          </a:p>
          <a:p>
            <a:endParaRPr lang="en-US" dirty="0"/>
          </a:p>
        </p:txBody>
      </p:sp>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342"/>
          <a:stretch/>
        </p:blipFill>
        <p:spPr bwMode="auto">
          <a:xfrm>
            <a:off x="197502" y="4331449"/>
            <a:ext cx="1021733" cy="180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2936" y="4788461"/>
            <a:ext cx="228600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237" t="13134" r="11814" b="12183"/>
          <a:stretch/>
        </p:blipFill>
        <p:spPr bwMode="auto">
          <a:xfrm>
            <a:off x="4260273" y="4707082"/>
            <a:ext cx="1870364" cy="1226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9180" t="25017" r="20719" b="26410"/>
          <a:stretch/>
        </p:blipFill>
        <p:spPr bwMode="auto">
          <a:xfrm>
            <a:off x="6363180" y="4816508"/>
            <a:ext cx="2492657" cy="1007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0086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Massivizing</a:t>
            </a:r>
            <a:r>
              <a:rPr lang="en-US" dirty="0" smtClean="0"/>
              <a:t> Computer Systems</a:t>
            </a:r>
            <a:endParaRPr lang="en-US" dirty="0"/>
          </a:p>
        </p:txBody>
      </p:sp>
      <p:grpSp>
        <p:nvGrpSpPr>
          <p:cNvPr id="6" name="Group 5"/>
          <p:cNvGrpSpPr/>
          <p:nvPr/>
        </p:nvGrpSpPr>
        <p:grpSpPr>
          <a:xfrm>
            <a:off x="-1219473" y="1028700"/>
            <a:ext cx="11525249" cy="5840827"/>
            <a:chOff x="228601" y="903288"/>
            <a:chExt cx="11525249" cy="5612214"/>
          </a:xfrm>
        </p:grpSpPr>
        <p:sp>
          <p:nvSpPr>
            <p:cNvPr id="7" name="Rectangle 6"/>
            <p:cNvSpPr/>
            <p:nvPr/>
          </p:nvSpPr>
          <p:spPr>
            <a:xfrm>
              <a:off x="1876425" y="5527343"/>
              <a:ext cx="2163312" cy="952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http://privacy.uconn.edu/wp-content/uploads/2013/01/cloud-computing.jpeg"/>
            <p:cNvPicPr>
              <a:picLocks noChangeAspect="1" noChangeArrowheads="1"/>
            </p:cNvPicPr>
            <p:nvPr/>
          </p:nvPicPr>
          <p:blipFill>
            <a:blip r:embed="rId3"/>
            <a:srcRect/>
            <a:stretch>
              <a:fillRect/>
            </a:stretch>
          </p:blipFill>
          <p:spPr bwMode="auto">
            <a:xfrm>
              <a:off x="6391274" y="903288"/>
              <a:ext cx="2154237" cy="2154237"/>
            </a:xfrm>
            <a:prstGeom prst="rect">
              <a:avLst/>
            </a:prstGeom>
            <a:noFill/>
          </p:spPr>
        </p:pic>
        <p:grpSp>
          <p:nvGrpSpPr>
            <p:cNvPr id="9" name="Group 8"/>
            <p:cNvGrpSpPr/>
            <p:nvPr/>
          </p:nvGrpSpPr>
          <p:grpSpPr>
            <a:xfrm>
              <a:off x="4629151" y="2208213"/>
              <a:ext cx="3848099" cy="1920875"/>
              <a:chOff x="4629151" y="2208213"/>
              <a:chExt cx="3848099" cy="1920875"/>
            </a:xfrm>
          </p:grpSpPr>
          <p:pic>
            <p:nvPicPr>
              <p:cNvPr id="49" name="Picture 8" descr="grid-computing-g_tcm5-41100_orbsoft_com_815x815"/>
              <p:cNvPicPr>
                <a:picLocks noChangeAspect="1" noChangeArrowheads="1"/>
              </p:cNvPicPr>
              <p:nvPr/>
            </p:nvPicPr>
            <p:blipFill>
              <a:blip r:embed="rId4" cstate="print"/>
              <a:srcRect/>
              <a:stretch>
                <a:fillRect/>
              </a:stretch>
            </p:blipFill>
            <p:spPr bwMode="auto">
              <a:xfrm>
                <a:off x="4629151" y="2224088"/>
                <a:ext cx="1904999" cy="1905000"/>
              </a:xfrm>
              <a:prstGeom prst="rect">
                <a:avLst/>
              </a:prstGeom>
              <a:noFill/>
            </p:spPr>
          </p:pic>
          <p:pic>
            <p:nvPicPr>
              <p:cNvPr id="50" name="Picture 49" descr="j0234657"/>
              <p:cNvPicPr>
                <a:picLocks noChangeAspect="1" noChangeArrowheads="1"/>
              </p:cNvPicPr>
              <p:nvPr/>
            </p:nvPicPr>
            <p:blipFill>
              <a:blip r:embed="rId5" cstate="print"/>
              <a:srcRect/>
              <a:stretch>
                <a:fillRect/>
              </a:stretch>
            </p:blipFill>
            <p:spPr bwMode="auto">
              <a:xfrm>
                <a:off x="6513513" y="2208213"/>
                <a:ext cx="1963737" cy="1912938"/>
              </a:xfrm>
              <a:prstGeom prst="rect">
                <a:avLst/>
              </a:prstGeom>
              <a:noFill/>
            </p:spPr>
          </p:pic>
          <p:sp>
            <p:nvSpPr>
              <p:cNvPr id="51" name="Oval 15"/>
              <p:cNvSpPr>
                <a:spLocks noChangeArrowheads="1"/>
              </p:cNvSpPr>
              <p:nvPr/>
            </p:nvSpPr>
            <p:spPr bwMode="auto">
              <a:xfrm>
                <a:off x="6391275" y="3576638"/>
                <a:ext cx="288925" cy="252413"/>
              </a:xfrm>
              <a:prstGeom prst="ellipse">
                <a:avLst/>
              </a:prstGeom>
              <a:solidFill>
                <a:schemeClr val="folHlink"/>
              </a:solidFill>
              <a:ln w="57150">
                <a:solidFill>
                  <a:schemeClr val="tx1"/>
                </a:solidFill>
                <a:round/>
                <a:headEnd/>
                <a:tailEnd/>
              </a:ln>
              <a:effectLst/>
            </p:spPr>
            <p:txBody>
              <a:bodyPr wrap="none" anchor="ctr"/>
              <a:lstStyle/>
              <a:p>
                <a:endParaRPr lang="en-US"/>
              </a:p>
            </p:txBody>
          </p:sp>
        </p:grpSp>
        <p:pic>
          <p:nvPicPr>
            <p:cNvPr id="10" name="Picture 4" descr="http://1.bp.blogspot.com/_QkaMfpOD1bM/SJlQjHjlsZI/AAAAAAAAATo/90LS3Zwbp9U/s400/Picture+8.png"/>
            <p:cNvPicPr>
              <a:picLocks noChangeAspect="1" noChangeArrowheads="1"/>
            </p:cNvPicPr>
            <p:nvPr/>
          </p:nvPicPr>
          <p:blipFill>
            <a:blip r:embed="rId6"/>
            <a:srcRect/>
            <a:stretch>
              <a:fillRect/>
            </a:stretch>
          </p:blipFill>
          <p:spPr bwMode="auto">
            <a:xfrm>
              <a:off x="6513513" y="4119563"/>
              <a:ext cx="1963737" cy="1379199"/>
            </a:xfrm>
            <a:prstGeom prst="rect">
              <a:avLst/>
            </a:prstGeom>
            <a:noFill/>
            <a:ln w="9525">
              <a:noFill/>
              <a:miter lim="800000"/>
              <a:headEnd/>
              <a:tailEnd/>
            </a:ln>
          </p:spPr>
        </p:pic>
        <p:pic>
          <p:nvPicPr>
            <p:cNvPr id="11" name="Picture 19" descr="http://www.computerworld.com/common/images/home/bigdata_icon_120.png"/>
            <p:cNvPicPr>
              <a:picLocks noChangeAspect="1" noChangeArrowheads="1"/>
            </p:cNvPicPr>
            <p:nvPr/>
          </p:nvPicPr>
          <p:blipFill>
            <a:blip r:embed="rId7"/>
            <a:srcRect/>
            <a:stretch>
              <a:fillRect/>
            </a:stretch>
          </p:blipFill>
          <p:spPr bwMode="auto">
            <a:xfrm>
              <a:off x="7495836" y="5498762"/>
              <a:ext cx="981413" cy="981413"/>
            </a:xfrm>
            <a:prstGeom prst="rect">
              <a:avLst/>
            </a:prstGeom>
            <a:noFill/>
            <a:ln w="9525">
              <a:noFill/>
              <a:miter lim="800000"/>
              <a:headEnd/>
              <a:tailEnd/>
            </a:ln>
          </p:spPr>
        </p:pic>
        <p:grpSp>
          <p:nvGrpSpPr>
            <p:cNvPr id="12" name="Group 11"/>
            <p:cNvGrpSpPr/>
            <p:nvPr/>
          </p:nvGrpSpPr>
          <p:grpSpPr>
            <a:xfrm>
              <a:off x="228601" y="2610189"/>
              <a:ext cx="4400550" cy="2399961"/>
              <a:chOff x="228601" y="2610189"/>
              <a:chExt cx="4400550" cy="2399961"/>
            </a:xfrm>
          </p:grpSpPr>
          <p:grpSp>
            <p:nvGrpSpPr>
              <p:cNvPr id="42" name="Group 15"/>
              <p:cNvGrpSpPr/>
              <p:nvPr/>
            </p:nvGrpSpPr>
            <p:grpSpPr>
              <a:xfrm>
                <a:off x="228601" y="2610189"/>
                <a:ext cx="4400550" cy="1518900"/>
                <a:chOff x="3560763" y="4119563"/>
                <a:chExt cx="2952750" cy="1019175"/>
              </a:xfrm>
            </p:grpSpPr>
            <p:pic>
              <p:nvPicPr>
                <p:cNvPr id="47" name="Picture 7"/>
                <p:cNvPicPr>
                  <a:picLocks noChangeAspect="1" noChangeArrowheads="1"/>
                </p:cNvPicPr>
                <p:nvPr/>
              </p:nvPicPr>
              <p:blipFill>
                <a:blip r:embed="rId8" cstate="print"/>
                <a:srcRect/>
                <a:stretch>
                  <a:fillRect/>
                </a:stretch>
              </p:blipFill>
              <p:spPr bwMode="auto">
                <a:xfrm>
                  <a:off x="3560763" y="4119563"/>
                  <a:ext cx="2952750" cy="1019175"/>
                </a:xfrm>
                <a:prstGeom prst="rect">
                  <a:avLst/>
                </a:prstGeom>
                <a:noFill/>
                <a:ln w="9525">
                  <a:noFill/>
                  <a:miter lim="800000"/>
                  <a:headEnd/>
                  <a:tailEnd/>
                </a:ln>
              </p:spPr>
            </p:pic>
            <p:pic>
              <p:nvPicPr>
                <p:cNvPr id="48" name="Picture 29" descr="http://rationalwiki.org/w/images/thumb/8/8b/Icon_astronomy.svg/200px-Icon_astronomy.svg.png"/>
                <p:cNvPicPr>
                  <a:picLocks noChangeAspect="1" noChangeArrowheads="1"/>
                </p:cNvPicPr>
                <p:nvPr/>
              </p:nvPicPr>
              <p:blipFill>
                <a:blip r:embed="rId9"/>
                <a:srcRect/>
                <a:stretch>
                  <a:fillRect/>
                </a:stretch>
              </p:blipFill>
              <p:spPr bwMode="auto">
                <a:xfrm>
                  <a:off x="3560763" y="4119563"/>
                  <a:ext cx="644525" cy="646113"/>
                </a:xfrm>
                <a:prstGeom prst="rect">
                  <a:avLst/>
                </a:prstGeom>
                <a:noFill/>
                <a:ln w="9525">
                  <a:noFill/>
                  <a:miter lim="800000"/>
                  <a:headEnd/>
                  <a:tailEnd/>
                </a:ln>
              </p:spPr>
            </p:pic>
          </p:grpSp>
          <p:grpSp>
            <p:nvGrpSpPr>
              <p:cNvPr id="43" name="Group 42"/>
              <p:cNvGrpSpPr/>
              <p:nvPr/>
            </p:nvGrpSpPr>
            <p:grpSpPr>
              <a:xfrm>
                <a:off x="516610" y="4129088"/>
                <a:ext cx="2740764" cy="881062"/>
                <a:chOff x="1562455" y="3143250"/>
                <a:chExt cx="3066695" cy="985838"/>
              </a:xfrm>
            </p:grpSpPr>
            <p:pic>
              <p:nvPicPr>
                <p:cNvPr id="45" name="Picture 2" descr="C:\Users\Alex\Downloads\DNA-analysis-Bioinformatics.jpg"/>
                <p:cNvPicPr>
                  <a:picLocks noChangeAspect="1" noChangeArrowheads="1"/>
                </p:cNvPicPr>
                <p:nvPr/>
              </p:nvPicPr>
              <p:blipFill>
                <a:blip r:embed="rId10"/>
                <a:srcRect/>
                <a:stretch>
                  <a:fillRect/>
                </a:stretch>
              </p:blipFill>
              <p:spPr bwMode="auto">
                <a:xfrm>
                  <a:off x="1562455" y="3143250"/>
                  <a:ext cx="3066695" cy="985838"/>
                </a:xfrm>
                <a:prstGeom prst="rect">
                  <a:avLst/>
                </a:prstGeom>
                <a:noFill/>
              </p:spPr>
            </p:pic>
            <p:pic>
              <p:nvPicPr>
                <p:cNvPr id="46" name="Picture 27" descr="http://www.tgac.ac.uk/uploads/images/icons/sequencing_icon.png"/>
                <p:cNvPicPr>
                  <a:picLocks noChangeAspect="1" noChangeArrowheads="1"/>
                </p:cNvPicPr>
                <p:nvPr/>
              </p:nvPicPr>
              <p:blipFill>
                <a:blip r:embed="rId11"/>
                <a:srcRect/>
                <a:stretch>
                  <a:fillRect/>
                </a:stretch>
              </p:blipFill>
              <p:spPr bwMode="auto">
                <a:xfrm>
                  <a:off x="1562455" y="3143250"/>
                  <a:ext cx="725488" cy="719138"/>
                </a:xfrm>
                <a:prstGeom prst="rect">
                  <a:avLst/>
                </a:prstGeom>
                <a:noFill/>
                <a:ln w="9525">
                  <a:noFill/>
                  <a:miter lim="800000"/>
                  <a:headEnd/>
                  <a:tailEnd/>
                </a:ln>
              </p:spPr>
            </p:pic>
          </p:grpSp>
          <p:sp>
            <p:nvSpPr>
              <p:cNvPr id="44" name="Text Box 6"/>
              <p:cNvSpPr txBox="1">
                <a:spLocks noChangeArrowheads="1"/>
              </p:cNvSpPr>
              <p:nvPr/>
            </p:nvSpPr>
            <p:spPr bwMode="auto">
              <a:xfrm>
                <a:off x="1359239" y="3716743"/>
                <a:ext cx="3219450" cy="400110"/>
              </a:xfrm>
              <a:prstGeom prst="rect">
                <a:avLst/>
              </a:prstGeom>
              <a:solidFill>
                <a:schemeClr val="bg1">
                  <a:lumMod val="50000"/>
                  <a:alpha val="50000"/>
                </a:schemeClr>
              </a:solidFill>
              <a:ln>
                <a:noFill/>
              </a:ln>
              <a:effectLst/>
            </p:spPr>
            <p:txBody>
              <a:bodyPr wrap="square">
                <a:spAutoFit/>
              </a:bodyPr>
              <a:lstStyle/>
              <a:p>
                <a:pPr algn="ctr">
                  <a:spcBef>
                    <a:spcPct val="50000"/>
                  </a:spcBef>
                </a:pPr>
                <a:r>
                  <a:rPr lang="en-US" altLang="en-US" sz="2000" dirty="0">
                    <a:solidFill>
                      <a:schemeClr val="bg1"/>
                    </a:solidFill>
                  </a:rPr>
                  <a:t>Big Science</a:t>
                </a:r>
              </a:p>
            </p:txBody>
          </p:sp>
        </p:grpSp>
        <p:grpSp>
          <p:nvGrpSpPr>
            <p:cNvPr id="13" name="Group 12"/>
            <p:cNvGrpSpPr/>
            <p:nvPr/>
          </p:nvGrpSpPr>
          <p:grpSpPr>
            <a:xfrm>
              <a:off x="1714501" y="1122529"/>
              <a:ext cx="2914650" cy="1523953"/>
              <a:chOff x="1714501" y="1122529"/>
              <a:chExt cx="2914650" cy="1523953"/>
            </a:xfrm>
          </p:grpSpPr>
          <p:grpSp>
            <p:nvGrpSpPr>
              <p:cNvPr id="37" name="Group 26"/>
              <p:cNvGrpSpPr/>
              <p:nvPr/>
            </p:nvGrpSpPr>
            <p:grpSpPr>
              <a:xfrm>
                <a:off x="1714501" y="1122529"/>
                <a:ext cx="2914650" cy="1392072"/>
                <a:chOff x="337553" y="4129088"/>
                <a:chExt cx="2914650" cy="1392072"/>
              </a:xfrm>
            </p:grpSpPr>
            <p:pic>
              <p:nvPicPr>
                <p:cNvPr id="39" name="Picture 10" descr="http://www.jigsawmeeting.com/wp-content/uploads/Page-Banner-Education.jpg"/>
                <p:cNvPicPr>
                  <a:picLocks noChangeAspect="1" noChangeArrowheads="1"/>
                </p:cNvPicPr>
                <p:nvPr/>
              </p:nvPicPr>
              <p:blipFill>
                <a:blip r:embed="rId12"/>
                <a:srcRect/>
                <a:stretch>
                  <a:fillRect/>
                </a:stretch>
              </p:blipFill>
              <p:spPr bwMode="auto">
                <a:xfrm>
                  <a:off x="337553" y="4129088"/>
                  <a:ext cx="2914650" cy="1392072"/>
                </a:xfrm>
                <a:prstGeom prst="rect">
                  <a:avLst/>
                </a:prstGeom>
                <a:noFill/>
              </p:spPr>
            </p:pic>
            <p:pic>
              <p:nvPicPr>
                <p:cNvPr id="40" name="Picture 12" descr="C:\Users\Alex\Downloads\education_logo.jpg"/>
                <p:cNvPicPr>
                  <a:picLocks noChangeAspect="1" noChangeArrowheads="1"/>
                </p:cNvPicPr>
                <p:nvPr/>
              </p:nvPicPr>
              <p:blipFill>
                <a:blip r:embed="rId13"/>
                <a:srcRect/>
                <a:stretch>
                  <a:fillRect/>
                </a:stretch>
              </p:blipFill>
              <p:spPr bwMode="auto">
                <a:xfrm>
                  <a:off x="337553" y="4129088"/>
                  <a:ext cx="528340" cy="676275"/>
                </a:xfrm>
                <a:prstGeom prst="rect">
                  <a:avLst/>
                </a:prstGeom>
                <a:noFill/>
              </p:spPr>
            </p:pic>
            <p:sp>
              <p:nvSpPr>
                <p:cNvPr id="41" name="Rectangle 40"/>
                <p:cNvSpPr/>
                <p:nvPr/>
              </p:nvSpPr>
              <p:spPr>
                <a:xfrm>
                  <a:off x="337553" y="4129088"/>
                  <a:ext cx="528340" cy="6762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 Box 11"/>
              <p:cNvSpPr txBox="1">
                <a:spLocks noChangeArrowheads="1"/>
              </p:cNvSpPr>
              <p:nvPr/>
            </p:nvSpPr>
            <p:spPr bwMode="auto">
              <a:xfrm>
                <a:off x="2255708" y="1938596"/>
                <a:ext cx="2322981" cy="707886"/>
              </a:xfrm>
              <a:prstGeom prst="rect">
                <a:avLst/>
              </a:prstGeom>
              <a:solidFill>
                <a:schemeClr val="bg1">
                  <a:lumMod val="50000"/>
                  <a:alpha val="50000"/>
                </a:schemeClr>
              </a:solidFill>
              <a:ln>
                <a:noFill/>
              </a:ln>
              <a:effectLst/>
            </p:spPr>
            <p:txBody>
              <a:bodyPr wrap="square">
                <a:spAutoFit/>
              </a:bodyPr>
              <a:lstStyle/>
              <a:p>
                <a:pPr algn="ctr">
                  <a:spcBef>
                    <a:spcPct val="50000"/>
                  </a:spcBef>
                </a:pPr>
                <a:r>
                  <a:rPr lang="en-US" altLang="en-US" sz="2000" dirty="0">
                    <a:solidFill>
                      <a:schemeClr val="bg1"/>
                    </a:solidFill>
                  </a:rPr>
                  <a:t>Education for Everyone (Online)</a:t>
                </a:r>
              </a:p>
            </p:txBody>
          </p:sp>
        </p:grpSp>
        <p:grpSp>
          <p:nvGrpSpPr>
            <p:cNvPr id="14" name="Group 13"/>
            <p:cNvGrpSpPr/>
            <p:nvPr/>
          </p:nvGrpSpPr>
          <p:grpSpPr>
            <a:xfrm>
              <a:off x="4629150" y="906597"/>
              <a:ext cx="1762124" cy="1390049"/>
              <a:chOff x="4629150" y="906597"/>
              <a:chExt cx="1762124" cy="1390049"/>
            </a:xfrm>
          </p:grpSpPr>
          <p:grpSp>
            <p:nvGrpSpPr>
              <p:cNvPr id="31" name="Group 20"/>
              <p:cNvGrpSpPr/>
              <p:nvPr/>
            </p:nvGrpSpPr>
            <p:grpSpPr>
              <a:xfrm>
                <a:off x="4629150" y="906597"/>
                <a:ext cx="1762124" cy="1320666"/>
                <a:chOff x="4629150" y="887547"/>
                <a:chExt cx="1762124" cy="1320666"/>
              </a:xfrm>
            </p:grpSpPr>
            <p:pic>
              <p:nvPicPr>
                <p:cNvPr id="33" name="Picture 6" descr="http://www.paretologic.com/images/online_banking.jpg"/>
                <p:cNvPicPr>
                  <a:picLocks noChangeAspect="1" noChangeArrowheads="1"/>
                </p:cNvPicPr>
                <p:nvPr/>
              </p:nvPicPr>
              <p:blipFill>
                <a:blip r:embed="rId14"/>
                <a:srcRect/>
                <a:stretch>
                  <a:fillRect/>
                </a:stretch>
              </p:blipFill>
              <p:spPr bwMode="auto">
                <a:xfrm>
                  <a:off x="4629150" y="887547"/>
                  <a:ext cx="1762124" cy="1320666"/>
                </a:xfrm>
                <a:prstGeom prst="rect">
                  <a:avLst/>
                </a:prstGeom>
                <a:noFill/>
              </p:spPr>
            </p:pic>
            <p:grpSp>
              <p:nvGrpSpPr>
                <p:cNvPr id="34" name="Group 19"/>
                <p:cNvGrpSpPr/>
                <p:nvPr/>
              </p:nvGrpSpPr>
              <p:grpSpPr>
                <a:xfrm>
                  <a:off x="4724399" y="958702"/>
                  <a:ext cx="609600" cy="584349"/>
                  <a:chOff x="4267201" y="5465519"/>
                  <a:chExt cx="609600" cy="584349"/>
                </a:xfrm>
              </p:grpSpPr>
              <p:sp>
                <p:nvSpPr>
                  <p:cNvPr id="35" name="Rectangle 34"/>
                  <p:cNvSpPr/>
                  <p:nvPr/>
                </p:nvSpPr>
                <p:spPr>
                  <a:xfrm>
                    <a:off x="4267202" y="5465520"/>
                    <a:ext cx="609599" cy="457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4" descr="https://www.bbvacompass.com/Images/computer.gif"/>
                  <p:cNvPicPr>
                    <a:picLocks noChangeAspect="1" noChangeArrowheads="1"/>
                  </p:cNvPicPr>
                  <p:nvPr/>
                </p:nvPicPr>
                <p:blipFill>
                  <a:blip r:embed="rId15"/>
                  <a:srcRect/>
                  <a:stretch>
                    <a:fillRect/>
                  </a:stretch>
                </p:blipFill>
                <p:spPr bwMode="auto">
                  <a:xfrm>
                    <a:off x="4267201" y="5465519"/>
                    <a:ext cx="609599" cy="584349"/>
                  </a:xfrm>
                  <a:prstGeom prst="rect">
                    <a:avLst/>
                  </a:prstGeom>
                  <a:noFill/>
                </p:spPr>
              </p:pic>
            </p:grpSp>
          </p:grpSp>
          <p:sp>
            <p:nvSpPr>
              <p:cNvPr id="32" name="Text Box 18"/>
              <p:cNvSpPr txBox="1">
                <a:spLocks noChangeArrowheads="1"/>
              </p:cNvSpPr>
              <p:nvPr/>
            </p:nvSpPr>
            <p:spPr bwMode="auto">
              <a:xfrm>
                <a:off x="4647869" y="1588760"/>
                <a:ext cx="1279966" cy="707886"/>
              </a:xfrm>
              <a:prstGeom prst="rect">
                <a:avLst/>
              </a:prstGeom>
              <a:solidFill>
                <a:schemeClr val="bg1">
                  <a:lumMod val="50000"/>
                  <a:alpha val="50000"/>
                </a:schemeClr>
              </a:solidFill>
              <a:ln>
                <a:noFill/>
              </a:ln>
              <a:effectLst/>
            </p:spPr>
            <p:txBody>
              <a:bodyPr wrap="square">
                <a:spAutoFit/>
              </a:bodyPr>
              <a:lstStyle/>
              <a:p>
                <a:pPr algn="ctr">
                  <a:spcBef>
                    <a:spcPct val="50000"/>
                  </a:spcBef>
                </a:pPr>
                <a:r>
                  <a:rPr lang="en-US" altLang="en-US" sz="2000" dirty="0">
                    <a:solidFill>
                      <a:schemeClr val="bg1"/>
                    </a:solidFill>
                  </a:rPr>
                  <a:t>Business Services</a:t>
                </a:r>
              </a:p>
            </p:txBody>
          </p:sp>
        </p:grpSp>
        <p:grpSp>
          <p:nvGrpSpPr>
            <p:cNvPr id="15" name="Group 14"/>
            <p:cNvGrpSpPr/>
            <p:nvPr/>
          </p:nvGrpSpPr>
          <p:grpSpPr>
            <a:xfrm>
              <a:off x="3323927" y="4154351"/>
              <a:ext cx="3281947" cy="2351087"/>
              <a:chOff x="3252203" y="4129088"/>
              <a:chExt cx="3281947" cy="2351087"/>
            </a:xfrm>
          </p:grpSpPr>
          <p:pic>
            <p:nvPicPr>
              <p:cNvPr id="28" name="Picture 8" descr="http://1.bp.blogspot.com/-9h_tpNKmCq4/VHYWrnrw9RI/AAAAAAABUX4/1AnEscIFyJY/s1600/Asia_Pacific_Has_Largest_Daily_Online_Gaming_Audience.png"/>
              <p:cNvPicPr>
                <a:picLocks noChangeAspect="1" noChangeArrowheads="1"/>
              </p:cNvPicPr>
              <p:nvPr/>
            </p:nvPicPr>
            <p:blipFill>
              <a:blip r:embed="rId16"/>
              <a:srcRect/>
              <a:stretch>
                <a:fillRect/>
              </a:stretch>
            </p:blipFill>
            <p:spPr bwMode="auto">
              <a:xfrm>
                <a:off x="3252203" y="4129088"/>
                <a:ext cx="3281947" cy="2351087"/>
              </a:xfrm>
              <a:prstGeom prst="rect">
                <a:avLst/>
              </a:prstGeom>
              <a:noFill/>
            </p:spPr>
          </p:pic>
          <p:sp>
            <p:nvSpPr>
              <p:cNvPr id="29" name="Rectangle 28"/>
              <p:cNvSpPr/>
              <p:nvPr/>
            </p:nvSpPr>
            <p:spPr>
              <a:xfrm>
                <a:off x="3298318" y="5962033"/>
                <a:ext cx="618590" cy="436253"/>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8"/>
              <p:cNvSpPr txBox="1">
                <a:spLocks noChangeArrowheads="1"/>
              </p:cNvSpPr>
              <p:nvPr/>
            </p:nvSpPr>
            <p:spPr bwMode="auto">
              <a:xfrm>
                <a:off x="3298318" y="4154351"/>
                <a:ext cx="2993140" cy="400110"/>
              </a:xfrm>
              <a:prstGeom prst="rect">
                <a:avLst/>
              </a:prstGeom>
              <a:solidFill>
                <a:schemeClr val="bg1">
                  <a:lumMod val="50000"/>
                  <a:alpha val="50000"/>
                </a:schemeClr>
              </a:solidFill>
              <a:ln>
                <a:noFill/>
              </a:ln>
              <a:effectLst/>
            </p:spPr>
            <p:txBody>
              <a:bodyPr wrap="square">
                <a:spAutoFit/>
              </a:bodyPr>
              <a:lstStyle/>
              <a:p>
                <a:pPr algn="ctr">
                  <a:spcBef>
                    <a:spcPct val="50000"/>
                  </a:spcBef>
                </a:pPr>
                <a:r>
                  <a:rPr lang="en-US" altLang="en-US" sz="2000" dirty="0">
                    <a:solidFill>
                      <a:schemeClr val="bg1"/>
                    </a:solidFill>
                  </a:rPr>
                  <a:t>Online Gaming</a:t>
                </a:r>
              </a:p>
            </p:txBody>
          </p:sp>
        </p:grpSp>
        <p:grpSp>
          <p:nvGrpSpPr>
            <p:cNvPr id="16" name="Group 15"/>
            <p:cNvGrpSpPr/>
            <p:nvPr/>
          </p:nvGrpSpPr>
          <p:grpSpPr>
            <a:xfrm>
              <a:off x="8477250" y="1814513"/>
              <a:ext cx="3276600" cy="2314576"/>
              <a:chOff x="8477250" y="1814513"/>
              <a:chExt cx="3276600" cy="2314576"/>
            </a:xfrm>
          </p:grpSpPr>
          <p:pic>
            <p:nvPicPr>
              <p:cNvPr id="26" name="Picture 6"/>
              <p:cNvPicPr>
                <a:picLocks noChangeAspect="1"/>
              </p:cNvPicPr>
              <p:nvPr/>
            </p:nvPicPr>
            <p:blipFill>
              <a:blip r:embed="rId17" cstate="print"/>
              <a:srcRect/>
              <a:stretch>
                <a:fillRect/>
              </a:stretch>
            </p:blipFill>
            <p:spPr bwMode="auto">
              <a:xfrm>
                <a:off x="8477250" y="1814513"/>
                <a:ext cx="3276600" cy="2314575"/>
              </a:xfrm>
              <a:prstGeom prst="rect">
                <a:avLst/>
              </a:prstGeom>
              <a:noFill/>
              <a:ln w="9525">
                <a:noFill/>
                <a:miter lim="800000"/>
                <a:headEnd/>
                <a:tailEnd/>
              </a:ln>
            </p:spPr>
          </p:pic>
          <p:sp>
            <p:nvSpPr>
              <p:cNvPr id="27" name="Text Box 18"/>
              <p:cNvSpPr txBox="1">
                <a:spLocks noChangeArrowheads="1"/>
              </p:cNvSpPr>
              <p:nvPr/>
            </p:nvSpPr>
            <p:spPr bwMode="auto">
              <a:xfrm>
                <a:off x="8497887" y="3421203"/>
                <a:ext cx="1694156" cy="707886"/>
              </a:xfrm>
              <a:prstGeom prst="rect">
                <a:avLst/>
              </a:prstGeom>
              <a:solidFill>
                <a:schemeClr val="bg1">
                  <a:lumMod val="50000"/>
                  <a:alpha val="50000"/>
                </a:schemeClr>
              </a:solidFill>
              <a:ln>
                <a:noFill/>
              </a:ln>
              <a:effectLst/>
            </p:spPr>
            <p:txBody>
              <a:bodyPr wrap="square">
                <a:spAutoFit/>
              </a:bodyPr>
              <a:lstStyle/>
              <a:p>
                <a:pPr>
                  <a:spcBef>
                    <a:spcPct val="50000"/>
                  </a:spcBef>
                </a:pPr>
                <a:r>
                  <a:rPr lang="en-US" altLang="en-US" sz="2000" dirty="0">
                    <a:solidFill>
                      <a:schemeClr val="bg1"/>
                    </a:solidFill>
                  </a:rPr>
                  <a:t>Grid Computing</a:t>
                </a:r>
              </a:p>
            </p:txBody>
          </p:sp>
        </p:grpSp>
        <p:grpSp>
          <p:nvGrpSpPr>
            <p:cNvPr id="17" name="Group 16"/>
            <p:cNvGrpSpPr/>
            <p:nvPr/>
          </p:nvGrpSpPr>
          <p:grpSpPr>
            <a:xfrm>
              <a:off x="8477249" y="4119563"/>
              <a:ext cx="2845596" cy="1897063"/>
              <a:chOff x="8477249" y="4119563"/>
              <a:chExt cx="2845596" cy="1897063"/>
            </a:xfrm>
          </p:grpSpPr>
          <p:pic>
            <p:nvPicPr>
              <p:cNvPr id="24" name="Picture 2" descr="http://www.wired.com/wiredenterprise/wp-content/uploads/2012/10/ff_googleinfrastructure_f.jpg"/>
              <p:cNvPicPr>
                <a:picLocks noChangeAspect="1" noChangeArrowheads="1"/>
              </p:cNvPicPr>
              <p:nvPr/>
            </p:nvPicPr>
            <p:blipFill>
              <a:blip r:embed="rId18"/>
              <a:srcRect/>
              <a:stretch>
                <a:fillRect/>
              </a:stretch>
            </p:blipFill>
            <p:spPr bwMode="auto">
              <a:xfrm>
                <a:off x="8477250" y="4119563"/>
                <a:ext cx="2845595" cy="1897063"/>
              </a:xfrm>
              <a:prstGeom prst="rect">
                <a:avLst/>
              </a:prstGeom>
              <a:noFill/>
              <a:ln w="9525">
                <a:noFill/>
                <a:miter lim="800000"/>
                <a:headEnd/>
                <a:tailEnd/>
              </a:ln>
            </p:spPr>
          </p:pic>
          <p:sp>
            <p:nvSpPr>
              <p:cNvPr id="25" name="Text Box 18"/>
              <p:cNvSpPr txBox="1">
                <a:spLocks noChangeArrowheads="1"/>
              </p:cNvSpPr>
              <p:nvPr/>
            </p:nvSpPr>
            <p:spPr bwMode="auto">
              <a:xfrm>
                <a:off x="8477249" y="5616516"/>
                <a:ext cx="1694156" cy="400110"/>
              </a:xfrm>
              <a:prstGeom prst="rect">
                <a:avLst/>
              </a:prstGeom>
              <a:solidFill>
                <a:schemeClr val="bg1">
                  <a:lumMod val="50000"/>
                  <a:alpha val="50000"/>
                </a:schemeClr>
              </a:solidFill>
              <a:ln>
                <a:noFill/>
              </a:ln>
              <a:effectLst/>
            </p:spPr>
            <p:txBody>
              <a:bodyPr wrap="square">
                <a:spAutoFit/>
              </a:bodyPr>
              <a:lstStyle/>
              <a:p>
                <a:pPr>
                  <a:spcBef>
                    <a:spcPct val="50000"/>
                  </a:spcBef>
                </a:pPr>
                <a:r>
                  <a:rPr lang="en-US" altLang="en-US" sz="2000" dirty="0">
                    <a:solidFill>
                      <a:schemeClr val="bg1"/>
                    </a:solidFill>
                  </a:rPr>
                  <a:t>Datacenters</a:t>
                </a:r>
              </a:p>
            </p:txBody>
          </p:sp>
        </p:grpSp>
        <p:grpSp>
          <p:nvGrpSpPr>
            <p:cNvPr id="18" name="Group 17"/>
            <p:cNvGrpSpPr/>
            <p:nvPr/>
          </p:nvGrpSpPr>
          <p:grpSpPr>
            <a:xfrm>
              <a:off x="516610" y="4965737"/>
              <a:ext cx="2827299" cy="1549765"/>
              <a:chOff x="516610" y="4965737"/>
              <a:chExt cx="2827299" cy="1549765"/>
            </a:xfrm>
          </p:grpSpPr>
          <p:grpSp>
            <p:nvGrpSpPr>
              <p:cNvPr id="20" name="Group 19"/>
              <p:cNvGrpSpPr/>
              <p:nvPr/>
            </p:nvGrpSpPr>
            <p:grpSpPr>
              <a:xfrm>
                <a:off x="516610" y="4965737"/>
                <a:ext cx="2827299" cy="1539701"/>
                <a:chOff x="516610" y="4965737"/>
                <a:chExt cx="2827299" cy="1539701"/>
              </a:xfrm>
            </p:grpSpPr>
            <p:pic>
              <p:nvPicPr>
                <p:cNvPr id="22" name="Picture 2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16610" y="4965737"/>
                  <a:ext cx="1539701" cy="1539701"/>
                </a:xfrm>
                <a:prstGeom prst="rect">
                  <a:avLst/>
                </a:prstGeom>
              </p:spPr>
            </p:pic>
            <p:pic>
              <p:nvPicPr>
                <p:cNvPr id="23" name="Picture 2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00623" y="5032241"/>
                  <a:ext cx="1343286" cy="1343286"/>
                </a:xfrm>
                <a:prstGeom prst="rect">
                  <a:avLst/>
                </a:prstGeom>
              </p:spPr>
            </p:pic>
          </p:grpSp>
          <p:sp>
            <p:nvSpPr>
              <p:cNvPr id="21" name="Text Box 18"/>
              <p:cNvSpPr txBox="1">
                <a:spLocks noChangeArrowheads="1"/>
              </p:cNvSpPr>
              <p:nvPr/>
            </p:nvSpPr>
            <p:spPr bwMode="auto">
              <a:xfrm>
                <a:off x="1448073" y="6115392"/>
                <a:ext cx="1875853" cy="400110"/>
              </a:xfrm>
              <a:prstGeom prst="rect">
                <a:avLst/>
              </a:prstGeom>
              <a:solidFill>
                <a:schemeClr val="bg1">
                  <a:lumMod val="50000"/>
                  <a:alpha val="50000"/>
                </a:schemeClr>
              </a:solidFill>
              <a:ln>
                <a:noFill/>
              </a:ln>
              <a:effectLst/>
            </p:spPr>
            <p:txBody>
              <a:bodyPr wrap="square">
                <a:spAutoFit/>
              </a:bodyPr>
              <a:lstStyle/>
              <a:p>
                <a:pPr algn="l">
                  <a:spcBef>
                    <a:spcPct val="50000"/>
                  </a:spcBef>
                </a:pPr>
                <a:r>
                  <a:rPr lang="en-US" altLang="en-US" sz="2000" dirty="0">
                    <a:solidFill>
                      <a:schemeClr val="bg1"/>
                    </a:solidFill>
                  </a:rPr>
                  <a:t>Daily Life</a:t>
                </a:r>
              </a:p>
            </p:txBody>
          </p:sp>
        </p:grpSp>
        <p:pic>
          <p:nvPicPr>
            <p:cNvPr id="19" name="Picture 2" descr="D:\TUD\MyCV\2015-01-05_ISO-Award-DocentVanHetJaar2015\__speech-drafts\_Kenney-images\Art (7.500 files)\Game icons (100 assets)\PNG\Black\2x\menuList.png">
              <a:hlinkClick r:id="" action="ppaction://noaction"/>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751693" y="6088187"/>
              <a:ext cx="391988" cy="391988"/>
            </a:xfrm>
            <a:prstGeom prst="rect">
              <a:avLst/>
            </a:prstGeom>
            <a:solidFill>
              <a:schemeClr val="bg1">
                <a:lumMod val="85000"/>
              </a:schemeClr>
            </a:solidFill>
            <a:extLst/>
          </p:spPr>
        </p:pic>
      </p:grpSp>
      <p:sp>
        <p:nvSpPr>
          <p:cNvPr id="3" name="Rechthoek 2"/>
          <p:cNvSpPr/>
          <p:nvPr/>
        </p:nvSpPr>
        <p:spPr bwMode="auto">
          <a:xfrm>
            <a:off x="4943200" y="1028700"/>
            <a:ext cx="2085975" cy="1358081"/>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2" name="Rechthoek 51"/>
          <p:cNvSpPr/>
          <p:nvPr/>
        </p:nvSpPr>
        <p:spPr bwMode="auto">
          <a:xfrm>
            <a:off x="7029175" y="4380168"/>
            <a:ext cx="2114825" cy="1970161"/>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77587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Cloud popularity and </a:t>
            </a:r>
            <a:r>
              <a:rPr lang="en-US" dirty="0"/>
              <a:t>usage </a:t>
            </a:r>
            <a:r>
              <a:rPr lang="en-US" dirty="0" smtClean="0"/>
              <a:t>at all-time high</a:t>
            </a:r>
            <a:endParaRPr lang="en-US" dirty="0"/>
          </a:p>
        </p:txBody>
      </p:sp>
      <p:sp>
        <p:nvSpPr>
          <p:cNvPr id="8" name="Content Placeholder 7"/>
          <p:cNvSpPr>
            <a:spLocks noGrp="1"/>
          </p:cNvSpPr>
          <p:nvPr>
            <p:ph idx="1"/>
          </p:nvPr>
        </p:nvSpPr>
        <p:spPr/>
        <p:txBody>
          <a:bodyPr/>
          <a:lstStyle/>
          <a:p>
            <a:r>
              <a:rPr lang="en-US" dirty="0" smtClean="0"/>
              <a:t>Surveys</a:t>
            </a:r>
            <a:r>
              <a:rPr lang="en-US" dirty="0"/>
              <a:t>: </a:t>
            </a:r>
            <a:r>
              <a:rPr lang="en-US" dirty="0">
                <a:solidFill>
                  <a:srgbClr val="FF9900"/>
                </a:solidFill>
              </a:rPr>
              <a:t>86%</a:t>
            </a:r>
            <a:r>
              <a:rPr lang="en-US" dirty="0"/>
              <a:t> </a:t>
            </a:r>
            <a:r>
              <a:rPr lang="en-US" dirty="0">
                <a:solidFill>
                  <a:srgbClr val="FF9900"/>
                </a:solidFill>
              </a:rPr>
              <a:t>of companies use &gt;1 cloud </a:t>
            </a:r>
            <a:r>
              <a:rPr lang="en-US" dirty="0" smtClean="0">
                <a:solidFill>
                  <a:srgbClr val="FF9900"/>
                </a:solidFill>
              </a:rPr>
              <a:t>service</a:t>
            </a:r>
            <a:r>
              <a:rPr lang="en-US" dirty="0" smtClean="0"/>
              <a:t>,</a:t>
            </a:r>
            <a:r>
              <a:rPr lang="en-US" dirty="0" smtClean="0">
                <a:solidFill>
                  <a:srgbClr val="FF9900"/>
                </a:solidFill>
              </a:rPr>
              <a:t> </a:t>
            </a:r>
            <a:r>
              <a:rPr lang="en-US" dirty="0" smtClean="0">
                <a:solidFill>
                  <a:srgbClr val="0089D0"/>
                </a:solidFill>
              </a:rPr>
              <a:t>&gt;$</a:t>
            </a:r>
            <a:r>
              <a:rPr lang="en-US" dirty="0">
                <a:solidFill>
                  <a:srgbClr val="0089D0"/>
                </a:solidFill>
              </a:rPr>
              <a:t>200B market by </a:t>
            </a:r>
            <a:r>
              <a:rPr lang="en-US" dirty="0" smtClean="0">
                <a:solidFill>
                  <a:srgbClr val="0089D0"/>
                </a:solidFill>
              </a:rPr>
              <a:t>2020</a:t>
            </a:r>
            <a:r>
              <a:rPr lang="en-US" dirty="0" smtClean="0"/>
              <a:t/>
            </a:r>
            <a:br>
              <a:rPr lang="en-US" dirty="0" smtClean="0"/>
            </a:br>
            <a:endParaRPr lang="en-US" dirty="0" smtClean="0"/>
          </a:p>
          <a:p>
            <a:r>
              <a:rPr lang="en-US" dirty="0" smtClean="0"/>
              <a:t>Efficient resource utilization increasingly important</a:t>
            </a:r>
          </a:p>
          <a:p>
            <a:pPr lvl="1"/>
            <a:r>
              <a:rPr lang="en-US" dirty="0"/>
              <a:t>Reduce costs for client &amp; </a:t>
            </a:r>
            <a:r>
              <a:rPr lang="en-US" dirty="0" smtClean="0"/>
              <a:t>provider</a:t>
            </a:r>
          </a:p>
          <a:p>
            <a:pPr lvl="1"/>
            <a:r>
              <a:rPr lang="en-US" dirty="0" smtClean="0"/>
              <a:t>Competitive position for companies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87" r="3187" b="6667"/>
          <a:stretch/>
        </p:blipFill>
        <p:spPr bwMode="auto">
          <a:xfrm>
            <a:off x="4102365" y="3243714"/>
            <a:ext cx="5009865" cy="3100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256498" y="6499592"/>
            <a:ext cx="6563651" cy="215444"/>
          </a:xfrm>
          <a:prstGeom prst="rect">
            <a:avLst/>
          </a:prstGeom>
          <a:noFill/>
        </p:spPr>
        <p:txBody>
          <a:bodyPr wrap="square" rtlCol="0">
            <a:spAutoFit/>
          </a:bodyPr>
          <a:lstStyle/>
          <a:p>
            <a:pPr algn="l"/>
            <a:r>
              <a:rPr lang="en-US" sz="800" dirty="0" smtClean="0"/>
              <a:t>Source: http</a:t>
            </a:r>
            <a:r>
              <a:rPr lang="en-US" sz="800" dirty="0"/>
              <a:t>://business.nasdaq.com/marketinsite/2017/Cloud-Computing-Industry-Report-and-Investment-Case.html</a:t>
            </a: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266" y="2942698"/>
            <a:ext cx="3286370" cy="3401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9942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22085" y="3640386"/>
            <a:ext cx="3224446" cy="1946425"/>
            <a:chOff x="2602821" y="3640386"/>
            <a:chExt cx="3224446" cy="1946425"/>
          </a:xfrm>
        </p:grpSpPr>
        <p:pic>
          <p:nvPicPr>
            <p:cNvPr id="3076" name="Picture 2" descr="C:\Users\Laurens\Downloads\example_da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2822" y="3811308"/>
              <a:ext cx="3224445" cy="177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2602821" y="3640386"/>
              <a:ext cx="1102403" cy="175057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gr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7925" y="1471858"/>
            <a:ext cx="2841753" cy="487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Title 3"/>
          <p:cNvSpPr>
            <a:spLocks noGrp="1"/>
          </p:cNvSpPr>
          <p:nvPr>
            <p:ph type="title"/>
          </p:nvPr>
        </p:nvSpPr>
        <p:spPr>
          <a:xfrm>
            <a:off x="192088" y="44450"/>
            <a:ext cx="8759825" cy="895350"/>
          </a:xfrm>
        </p:spPr>
        <p:txBody>
          <a:bodyPr/>
          <a:lstStyle/>
          <a:p>
            <a:r>
              <a:rPr lang="en-US" altLang="en-US" dirty="0" smtClean="0"/>
              <a:t>Workflow execution </a:t>
            </a:r>
            <a:r>
              <a:rPr lang="en-US" altLang="en-US" smtClean="0"/>
              <a:t>is popular</a:t>
            </a:r>
            <a:endParaRPr lang="en-US" altLang="en-US" dirty="0" smtClean="0"/>
          </a:p>
        </p:txBody>
      </p:sp>
      <p:sp>
        <p:nvSpPr>
          <p:cNvPr id="3075" name="Content Placeholder 4"/>
          <p:cNvSpPr>
            <a:spLocks noGrp="1"/>
          </p:cNvSpPr>
          <p:nvPr>
            <p:ph idx="1"/>
          </p:nvPr>
        </p:nvSpPr>
        <p:spPr>
          <a:xfrm>
            <a:off x="200025" y="1200150"/>
            <a:ext cx="8726488" cy="5026025"/>
          </a:xfrm>
        </p:spPr>
        <p:txBody>
          <a:bodyPr/>
          <a:lstStyle/>
          <a:p>
            <a:r>
              <a:rPr lang="en-US" altLang="en-US" dirty="0" smtClean="0"/>
              <a:t>Workflows = set of tasks with precedence constraints</a:t>
            </a:r>
          </a:p>
          <a:p>
            <a:pPr lvl="1"/>
            <a:r>
              <a:rPr lang="en-US" altLang="en-US" dirty="0" smtClean="0"/>
              <a:t>Usually represented as a Directed Acyclic Graph (DAG)</a:t>
            </a:r>
          </a:p>
          <a:p>
            <a:pPr lvl="1"/>
            <a:r>
              <a:rPr lang="en-US" altLang="en-US" dirty="0" smtClean="0"/>
              <a:t>Used to model applications in many domains</a:t>
            </a:r>
            <a:br>
              <a:rPr lang="en-US" altLang="en-US" dirty="0" smtClean="0"/>
            </a:br>
            <a:endParaRPr lang="en-US" altLang="en-US" dirty="0" smtClean="0"/>
          </a:p>
          <a:p>
            <a:r>
              <a:rPr lang="en-US" dirty="0" smtClean="0"/>
              <a:t>Today: thousands </a:t>
            </a:r>
            <a:r>
              <a:rPr lang="en-US" dirty="0"/>
              <a:t>of </a:t>
            </a:r>
            <a:r>
              <a:rPr lang="en-US" dirty="0" smtClean="0"/>
              <a:t>applications in use</a:t>
            </a:r>
            <a:endParaRPr lang="en-US" dirty="0"/>
          </a:p>
        </p:txBody>
      </p:sp>
      <p:pic>
        <p:nvPicPr>
          <p:cNvPr id="6" name="Picture 6" hidden="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6131" y="2994949"/>
            <a:ext cx="3123087" cy="2903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hidden="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6399" y="3651813"/>
            <a:ext cx="1190728" cy="2248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own Arrow 7"/>
          <p:cNvSpPr/>
          <p:nvPr/>
        </p:nvSpPr>
        <p:spPr>
          <a:xfrm rot="16200000">
            <a:off x="2235982" y="4153509"/>
            <a:ext cx="409903" cy="66215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16" descr="https://blast.ncbi.nlm.nih.gov/images/protein-blast-co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820" y="3282829"/>
            <a:ext cx="1399469" cy="7151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Afbeeldingsresultaat voor epigenomic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1819" y="4283841"/>
            <a:ext cx="1800265" cy="4636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fbeeldingsresultaat voor montage astronomy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820" y="5142489"/>
            <a:ext cx="1183105" cy="88864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2112" t="10076" r="53615" b="11646"/>
          <a:stretch/>
        </p:blipFill>
        <p:spPr bwMode="auto">
          <a:xfrm>
            <a:off x="1678266" y="5079005"/>
            <a:ext cx="863181" cy="1015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Executing workflows in the cloud</a:t>
            </a:r>
            <a:endParaRPr lang="en-US" dirty="0"/>
          </a:p>
        </p:txBody>
      </p:sp>
      <p:sp>
        <p:nvSpPr>
          <p:cNvPr id="3" name="Content Placeholder 2"/>
          <p:cNvSpPr>
            <a:spLocks noGrp="1"/>
          </p:cNvSpPr>
          <p:nvPr>
            <p:ph idx="1"/>
          </p:nvPr>
        </p:nvSpPr>
        <p:spPr>
          <a:xfrm>
            <a:off x="200298" y="1200647"/>
            <a:ext cx="4324078" cy="628153"/>
          </a:xfrm>
        </p:spPr>
        <p:txBody>
          <a:bodyPr/>
          <a:lstStyle/>
          <a:p>
            <a:pPr marL="457200" indent="-457200">
              <a:buFont typeface="+mj-lt"/>
              <a:buAutoNum type="arabicPeriod"/>
            </a:pPr>
            <a:r>
              <a:rPr lang="en-US" dirty="0"/>
              <a:t>Workflows are submitted to the cloud, executed in </a:t>
            </a:r>
            <a:r>
              <a:rPr lang="en-US" dirty="0" smtClean="0"/>
              <a:t>datacenters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47" y="1956204"/>
            <a:ext cx="3773773" cy="177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s://www.google.co.uk/about/datacenters/images/2012-transparency.jpg"/>
          <p:cNvPicPr>
            <a:picLocks noChangeAspect="1" noChangeArrowheads="1"/>
          </p:cNvPicPr>
          <p:nvPr/>
        </p:nvPicPr>
        <p:blipFill rotWithShape="1">
          <a:blip r:embed="rId3">
            <a:extLst>
              <a:ext uri="{28A0092B-C50C-407E-A947-70E740481C1C}">
                <a14:useLocalDpi xmlns:a14="http://schemas.microsoft.com/office/drawing/2010/main" val="0"/>
              </a:ext>
            </a:extLst>
          </a:blip>
          <a:srcRect r="20966"/>
          <a:stretch/>
        </p:blipFill>
        <p:spPr bwMode="auto">
          <a:xfrm flipH="1">
            <a:off x="424168" y="3902487"/>
            <a:ext cx="3652280" cy="2382765"/>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
        <p:nvSpPr>
          <p:cNvPr id="6" name="Right Arrow 5"/>
          <p:cNvSpPr/>
          <p:nvPr/>
        </p:nvSpPr>
        <p:spPr>
          <a:xfrm rot="5400000">
            <a:off x="2074768" y="3529591"/>
            <a:ext cx="351080" cy="2423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Content Placeholder 2"/>
          <p:cNvSpPr txBox="1">
            <a:spLocks/>
          </p:cNvSpPr>
          <p:nvPr/>
        </p:nvSpPr>
        <p:spPr bwMode="auto">
          <a:xfrm>
            <a:off x="4524375" y="1219768"/>
            <a:ext cx="4512547" cy="222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95263" indent="-195263" algn="l" rtl="0" eaLnBrk="0" fontAlgn="base" hangingPunct="0">
              <a:lnSpc>
                <a:spcPts val="2500"/>
              </a:lnSpc>
              <a:spcBef>
                <a:spcPct val="0"/>
              </a:spcBef>
              <a:spcAft>
                <a:spcPct val="0"/>
              </a:spcAft>
              <a:buClr>
                <a:srgbClr val="00A6D6"/>
              </a:buClr>
              <a:buChar char="•"/>
              <a:defRPr sz="2000">
                <a:solidFill>
                  <a:schemeClr val="tx1"/>
                </a:solidFill>
                <a:latin typeface="+mn-lt"/>
                <a:ea typeface="MS PGothic" pitchFamily="34" charset="-128"/>
                <a:cs typeface="ＭＳ Ｐゴシック" charset="-128"/>
              </a:defRPr>
            </a:lvl1pPr>
            <a:lvl2pPr marL="576263" indent="-190500" algn="l" rtl="0" eaLnBrk="0" fontAlgn="base" hangingPunct="0">
              <a:lnSpc>
                <a:spcPts val="2500"/>
              </a:lnSpc>
              <a:spcBef>
                <a:spcPct val="0"/>
              </a:spcBef>
              <a:spcAft>
                <a:spcPct val="0"/>
              </a:spcAft>
              <a:buClr>
                <a:srgbClr val="00A6D6"/>
              </a:buClr>
              <a:buFont typeface="Times" charset="0"/>
              <a:buChar char="•"/>
              <a:defRPr>
                <a:solidFill>
                  <a:schemeClr val="tx1"/>
                </a:solidFill>
                <a:latin typeface="+mn-lt"/>
                <a:ea typeface="MS PGothic" pitchFamily="34" charset="-128"/>
              </a:defRPr>
            </a:lvl2pPr>
            <a:lvl3pPr marL="957263" indent="-190500" algn="l" rtl="0" eaLnBrk="0" fontAlgn="base" hangingPunct="0">
              <a:lnSpc>
                <a:spcPts val="2500"/>
              </a:lnSpc>
              <a:spcBef>
                <a:spcPct val="0"/>
              </a:spcBef>
              <a:spcAft>
                <a:spcPct val="0"/>
              </a:spcAft>
              <a:buClr>
                <a:srgbClr val="00A6D6"/>
              </a:buClr>
              <a:buFont typeface="Times" charset="0"/>
              <a:buChar char="•"/>
              <a:defRPr sz="1600">
                <a:solidFill>
                  <a:schemeClr val="tx1"/>
                </a:solidFill>
                <a:latin typeface="+mn-lt"/>
                <a:ea typeface="MS PGothic" pitchFamily="34" charset="-128"/>
              </a:defRPr>
            </a:lvl3pPr>
            <a:lvl4pPr marL="1338263" indent="-190500" algn="l" rtl="0" eaLnBrk="0" fontAlgn="base" hangingPunct="0">
              <a:lnSpc>
                <a:spcPts val="2500"/>
              </a:lnSpc>
              <a:spcBef>
                <a:spcPct val="0"/>
              </a:spcBef>
              <a:spcAft>
                <a:spcPct val="0"/>
              </a:spcAft>
              <a:buClr>
                <a:schemeClr val="bg2"/>
              </a:buClr>
              <a:buFont typeface="Times" charset="0"/>
              <a:buChar char="•"/>
              <a:defRPr sz="1400">
                <a:solidFill>
                  <a:schemeClr val="tx1"/>
                </a:solidFill>
                <a:latin typeface="+mn-lt"/>
                <a:ea typeface="MS PGothic" pitchFamily="34" charset="-128"/>
              </a:defRPr>
            </a:lvl4pPr>
            <a:lvl5pPr marL="1719263" indent="-190500" algn="l" rtl="0" eaLnBrk="0" fontAlgn="base" hangingPunct="0">
              <a:lnSpc>
                <a:spcPts val="2500"/>
              </a:lnSpc>
              <a:spcBef>
                <a:spcPct val="0"/>
              </a:spcBef>
              <a:spcAft>
                <a:spcPct val="0"/>
              </a:spcAft>
              <a:buClr>
                <a:schemeClr val="bg2"/>
              </a:buClr>
              <a:buFont typeface="Times" charset="0"/>
              <a:buChar char="•"/>
              <a:defRPr sz="1200">
                <a:solidFill>
                  <a:schemeClr val="tx1"/>
                </a:solidFill>
                <a:latin typeface="+mn-lt"/>
                <a:ea typeface="MS PGothic" pitchFamily="34" charset="-128"/>
              </a:defRPr>
            </a:lvl5pPr>
            <a:lvl6pPr marL="21764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6pPr>
            <a:lvl7pPr marL="26336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7pPr>
            <a:lvl8pPr marL="30908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8pPr>
            <a:lvl9pPr marL="35480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9pPr>
          </a:lstStyle>
          <a:p>
            <a:pPr marL="457200" indent="-457200">
              <a:buFont typeface="+mj-lt"/>
              <a:buAutoNum type="arabicPeriod" startAt="2"/>
            </a:pPr>
            <a:r>
              <a:rPr lang="en-US" kern="0" dirty="0" smtClean="0"/>
              <a:t>Workflow resource demand changes over time due to their complex structures</a:t>
            </a:r>
          </a:p>
          <a:p>
            <a:pPr marL="457200" indent="-457200">
              <a:buFont typeface="+mj-lt"/>
              <a:buAutoNum type="arabicPeriod" startAt="2"/>
            </a:pPr>
            <a:endParaRPr lang="en-US" kern="0" dirty="0"/>
          </a:p>
          <a:p>
            <a:pPr marL="0" indent="0">
              <a:buNone/>
            </a:pPr>
            <a:r>
              <a:rPr lang="en-US" kern="0" dirty="0" smtClean="0">
                <a:solidFill>
                  <a:srgbClr val="C00000"/>
                </a:solidFill>
              </a:rPr>
              <a:t>Non-trivial to efficiently schedule incoming </a:t>
            </a:r>
            <a:r>
              <a:rPr lang="en-US" kern="0" dirty="0" smtClean="0">
                <a:solidFill>
                  <a:srgbClr val="C00000"/>
                </a:solidFill>
              </a:rPr>
              <a:t>workloads of workflows and </a:t>
            </a:r>
            <a:r>
              <a:rPr lang="en-US" kern="0" dirty="0" smtClean="0">
                <a:solidFill>
                  <a:srgbClr val="C00000"/>
                </a:solidFill>
              </a:rPr>
              <a:t>allocate enough resources</a:t>
            </a:r>
          </a:p>
          <a:p>
            <a:pPr marL="457200" indent="-457200">
              <a:buFont typeface="+mj-lt"/>
              <a:buAutoNum type="arabicPeriod" startAt="2"/>
            </a:pPr>
            <a:endParaRPr lang="en-US" kern="0" dirty="0"/>
          </a:p>
        </p:txBody>
      </p:sp>
      <p:sp>
        <p:nvSpPr>
          <p:cNvPr id="11" name="Right Arrow 10"/>
          <p:cNvSpPr/>
          <p:nvPr/>
        </p:nvSpPr>
        <p:spPr>
          <a:xfrm rot="2491304">
            <a:off x="4095263" y="3529592"/>
            <a:ext cx="351080" cy="2423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hidden="1"/>
          <p:cNvSpPr/>
          <p:nvPr/>
        </p:nvSpPr>
        <p:spPr>
          <a:xfrm>
            <a:off x="1122721" y="2695300"/>
            <a:ext cx="6984849" cy="1409772"/>
          </a:xfrm>
          <a:prstGeom prst="rect">
            <a:avLst/>
          </a:prstGeom>
          <a:solidFill>
            <a:srgbClr val="0089CF"/>
          </a:solidFill>
          <a:ln>
            <a:solidFill>
              <a:srgbClr val="0089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t>How many resources to acquire and when?</a:t>
            </a:r>
            <a:endParaRPr lang="nl-NL" sz="4400" b="1" dirty="0"/>
          </a:p>
        </p:txBody>
      </p:sp>
      <p:pic>
        <p:nvPicPr>
          <p:cNvPr id="13" name="Afbeelding 7"/>
          <p:cNvPicPr>
            <a:picLocks noChangeAspect="1"/>
          </p:cNvPicPr>
          <p:nvPr/>
        </p:nvPicPr>
        <p:blipFill rotWithShape="1">
          <a:blip r:embed="rId4"/>
          <a:srcRect l="1220" t="4172" r="1499" b="4417"/>
          <a:stretch/>
        </p:blipFill>
        <p:spPr>
          <a:xfrm>
            <a:off x="4090272" y="3855153"/>
            <a:ext cx="4946650" cy="1549401"/>
          </a:xfrm>
          <a:prstGeom prst="rect">
            <a:avLst/>
          </a:prstGeom>
        </p:spPr>
      </p:pic>
      <p:sp>
        <p:nvSpPr>
          <p:cNvPr id="14" name="explain box2"/>
          <p:cNvSpPr/>
          <p:nvPr/>
        </p:nvSpPr>
        <p:spPr bwMode="auto">
          <a:xfrm>
            <a:off x="4815525" y="5567272"/>
            <a:ext cx="3328987" cy="491022"/>
          </a:xfrm>
          <a:prstGeom prst="wedgeRectCallout">
            <a:avLst>
              <a:gd name="adj1" fmla="val -21575"/>
              <a:gd name="adj2" fmla="val -103235"/>
            </a:avLst>
          </a:prstGeom>
          <a:solidFill>
            <a:schemeClr val="bg1"/>
          </a:solidFill>
          <a:ln w="38100" cap="flat" cmpd="sng" algn="ctr">
            <a:solidFill>
              <a:srgbClr val="0089D0"/>
            </a:solidFill>
            <a:prstDash val="solid"/>
            <a:round/>
            <a:headEnd type="none" w="med" len="med"/>
            <a:tailEnd type="none" w="med" len="med"/>
          </a:ln>
          <a:effectLst/>
        </p:spPr>
        <p:txBody>
          <a:bodyPr/>
          <a:lstStyle/>
          <a:p>
            <a:pPr eaLnBrk="1" hangingPunct="1"/>
            <a:r>
              <a:rPr lang="en-US" altLang="en-US" dirty="0" smtClean="0"/>
              <a:t>Workload of workflows</a:t>
            </a:r>
            <a:endParaRPr lang="en-US" altLang="en-US" dirty="0"/>
          </a:p>
        </p:txBody>
      </p:sp>
    </p:spTree>
    <p:extLst>
      <p:ext uri="{BB962C8B-B14F-4D97-AF65-F5344CB8AC3E}">
        <p14:creationId xmlns:p14="http://schemas.microsoft.com/office/powerpoint/2010/main" val="338163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7"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MagnaData</a:t>
            </a:r>
            <a:r>
              <a:rPr lang="en-US" dirty="0" smtClean="0"/>
              <a:t> Project: Overview</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069" y="1312862"/>
            <a:ext cx="85344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bwMode="auto">
          <a:xfrm>
            <a:off x="1771048" y="2820202"/>
            <a:ext cx="893464" cy="484632"/>
          </a:xfrm>
          <a:prstGeom prst="rightArrow">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91605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hallenges of scheduling in clouds</a:t>
            </a:r>
            <a:endParaRPr lang="en-US" dirty="0"/>
          </a:p>
        </p:txBody>
      </p:sp>
      <p:sp>
        <p:nvSpPr>
          <p:cNvPr id="3" name="Content Placeholder 2"/>
          <p:cNvSpPr>
            <a:spLocks noGrp="1"/>
          </p:cNvSpPr>
          <p:nvPr>
            <p:ph idx="1"/>
          </p:nvPr>
        </p:nvSpPr>
        <p:spPr/>
        <p:txBody>
          <a:bodyPr/>
          <a:lstStyle/>
          <a:p>
            <a:r>
              <a:rPr lang="en-US" dirty="0" smtClean="0"/>
              <a:t>Schedule tasks as efficiently as possible</a:t>
            </a:r>
          </a:p>
          <a:p>
            <a:pPr lvl="1"/>
            <a:r>
              <a:rPr lang="en-US" dirty="0" smtClean="0"/>
              <a:t>Which machine to put the task on?</a:t>
            </a:r>
          </a:p>
          <a:p>
            <a:pPr marL="385763" lvl="1" indent="0">
              <a:buNone/>
            </a:pPr>
            <a:endParaRPr lang="en-US" dirty="0" smtClean="0"/>
          </a:p>
          <a:p>
            <a:r>
              <a:rPr lang="en-US" dirty="0" smtClean="0"/>
              <a:t>Allocate resources to keep up with demand</a:t>
            </a:r>
          </a:p>
          <a:p>
            <a:pPr lvl="1"/>
            <a:r>
              <a:rPr lang="en-US" dirty="0" smtClean="0"/>
              <a:t>When to allocate which machine (size, resources)?</a:t>
            </a:r>
          </a:p>
          <a:p>
            <a:pPr marL="385763" lvl="1" indent="0">
              <a:buNone/>
            </a:pPr>
            <a:endParaRPr lang="en-US" dirty="0"/>
          </a:p>
          <a:p>
            <a:r>
              <a:rPr lang="en-US" dirty="0"/>
              <a:t>Adhere to the Quality-of-Service (</a:t>
            </a:r>
            <a:r>
              <a:rPr lang="en-US" dirty="0" err="1"/>
              <a:t>QoS</a:t>
            </a:r>
            <a:r>
              <a:rPr lang="en-US" dirty="0"/>
              <a:t>) </a:t>
            </a:r>
            <a:r>
              <a:rPr lang="en-US" dirty="0" smtClean="0"/>
              <a:t>requirements of </a:t>
            </a:r>
            <a:r>
              <a:rPr lang="en-US" dirty="0"/>
              <a:t>the </a:t>
            </a:r>
            <a:r>
              <a:rPr lang="en-US" dirty="0" smtClean="0"/>
              <a:t>client</a:t>
            </a:r>
          </a:p>
          <a:p>
            <a:pPr lvl="1"/>
            <a:r>
              <a:rPr lang="en-US" dirty="0" smtClean="0"/>
              <a:t>Incur a penalty otherwise</a:t>
            </a:r>
          </a:p>
          <a:p>
            <a:pPr marL="385763" lvl="1" indent="0">
              <a:buNone/>
            </a:pPr>
            <a:endParaRPr lang="en-US" dirty="0"/>
          </a:p>
          <a:p>
            <a:r>
              <a:rPr lang="en-US" dirty="0"/>
              <a:t>Automate this process </a:t>
            </a:r>
          </a:p>
          <a:p>
            <a:pPr lvl="1"/>
            <a:r>
              <a:rPr lang="en-US" dirty="0" smtClean="0"/>
              <a:t>To avoid e.g. </a:t>
            </a:r>
            <a:r>
              <a:rPr lang="en-US" dirty="0"/>
              <a:t>p</a:t>
            </a:r>
            <a:r>
              <a:rPr lang="en-US" dirty="0" smtClean="0"/>
              <a:t>oor user estimates</a:t>
            </a:r>
          </a:p>
          <a:p>
            <a:pPr marL="0" indent="0">
              <a:buNone/>
            </a:pPr>
            <a:endParaRPr lang="en-US" dirty="0"/>
          </a:p>
          <a:p>
            <a:pPr lvl="1"/>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700" t="4780" r="20169"/>
          <a:stretch/>
        </p:blipFill>
        <p:spPr bwMode="auto">
          <a:xfrm>
            <a:off x="6207557" y="3440715"/>
            <a:ext cx="2743201" cy="2785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2024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RM&amp;S for Complex, Dynamic Data-Services</a:t>
            </a:r>
            <a:endParaRPr lang="en-US" dirty="0"/>
          </a:p>
        </p:txBody>
      </p:sp>
      <p:sp>
        <p:nvSpPr>
          <p:cNvPr id="3" name="Content Placeholder 2"/>
          <p:cNvSpPr>
            <a:spLocks noGrp="1"/>
          </p:cNvSpPr>
          <p:nvPr>
            <p:ph idx="1"/>
          </p:nvPr>
        </p:nvSpPr>
        <p:spPr>
          <a:xfrm>
            <a:off x="200297" y="1200647"/>
            <a:ext cx="8725989" cy="695530"/>
          </a:xfrm>
        </p:spPr>
        <p:txBody>
          <a:bodyPr/>
          <a:lstStyle/>
          <a:p>
            <a:pPr marL="0" lvl="1" indent="0">
              <a:buNone/>
            </a:pPr>
            <a:r>
              <a:rPr lang="en-US" dirty="0" smtClean="0"/>
              <a:t>Goal: The </a:t>
            </a:r>
            <a:r>
              <a:rPr lang="en-US" dirty="0"/>
              <a:t>first comprehensive </a:t>
            </a:r>
            <a:r>
              <a:rPr lang="en-US" dirty="0">
                <a:solidFill>
                  <a:srgbClr val="00B050"/>
                </a:solidFill>
              </a:rPr>
              <a:t>RM&amp;S</a:t>
            </a:r>
            <a:r>
              <a:rPr lang="en-US" dirty="0"/>
              <a:t> for c</a:t>
            </a:r>
            <a:r>
              <a:rPr lang="en-US" dirty="0" smtClean="0"/>
              <a:t>loud datacenters with </a:t>
            </a:r>
            <a:r>
              <a:rPr lang="en-US" dirty="0">
                <a:solidFill>
                  <a:srgbClr val="C00000"/>
                </a:solidFill>
              </a:rPr>
              <a:t>per-component</a:t>
            </a:r>
            <a:r>
              <a:rPr lang="en-US" dirty="0"/>
              <a:t> </a:t>
            </a:r>
            <a:r>
              <a:rPr lang="en-US" dirty="0">
                <a:solidFill>
                  <a:srgbClr val="FF9900"/>
                </a:solidFill>
              </a:rPr>
              <a:t>changes </a:t>
            </a:r>
            <a:r>
              <a:rPr lang="en-US" dirty="0" smtClean="0">
                <a:solidFill>
                  <a:srgbClr val="FF9900"/>
                </a:solidFill>
              </a:rPr>
              <a:t>of </a:t>
            </a:r>
            <a:r>
              <a:rPr lang="en-US" dirty="0" smtClean="0">
                <a:solidFill>
                  <a:srgbClr val="0089D0"/>
                </a:solidFill>
              </a:rPr>
              <a:t>performance </a:t>
            </a:r>
            <a:r>
              <a:rPr lang="en-US" dirty="0">
                <a:solidFill>
                  <a:srgbClr val="0089D0"/>
                </a:solidFill>
              </a:rPr>
              <a:t>and availability </a:t>
            </a:r>
            <a:r>
              <a:rPr lang="en-US" dirty="0" smtClean="0">
                <a:solidFill>
                  <a:srgbClr val="0089D0"/>
                </a:solidFill>
              </a:rPr>
              <a:t>requirements</a:t>
            </a:r>
            <a:r>
              <a:rPr lang="en-US" dirty="0" smtClean="0"/>
              <a:t>.</a:t>
            </a:r>
          </a:p>
        </p:txBody>
      </p:sp>
      <p:sp>
        <p:nvSpPr>
          <p:cNvPr id="10" name="Content Placeholder 2"/>
          <p:cNvSpPr txBox="1">
            <a:spLocks/>
          </p:cNvSpPr>
          <p:nvPr/>
        </p:nvSpPr>
        <p:spPr bwMode="auto">
          <a:xfrm>
            <a:off x="200298" y="2040552"/>
            <a:ext cx="4362994" cy="465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95263" indent="-195263" algn="l" rtl="0" eaLnBrk="0" fontAlgn="base" hangingPunct="0">
              <a:lnSpc>
                <a:spcPts val="2500"/>
              </a:lnSpc>
              <a:spcBef>
                <a:spcPct val="0"/>
              </a:spcBef>
              <a:spcAft>
                <a:spcPct val="0"/>
              </a:spcAft>
              <a:buClr>
                <a:srgbClr val="00A6D6"/>
              </a:buClr>
              <a:buChar char="•"/>
              <a:defRPr sz="2000">
                <a:solidFill>
                  <a:schemeClr val="tx1"/>
                </a:solidFill>
                <a:latin typeface="+mn-lt"/>
                <a:ea typeface="MS PGothic" pitchFamily="34" charset="-128"/>
                <a:cs typeface="ＭＳ Ｐゴシック" charset="-128"/>
              </a:defRPr>
            </a:lvl1pPr>
            <a:lvl2pPr marL="576263" indent="-190500" algn="l" rtl="0" eaLnBrk="0" fontAlgn="base" hangingPunct="0">
              <a:lnSpc>
                <a:spcPts val="2500"/>
              </a:lnSpc>
              <a:spcBef>
                <a:spcPct val="0"/>
              </a:spcBef>
              <a:spcAft>
                <a:spcPct val="0"/>
              </a:spcAft>
              <a:buClr>
                <a:srgbClr val="00A6D6"/>
              </a:buClr>
              <a:buFont typeface="Times" charset="0"/>
              <a:buChar char="•"/>
              <a:defRPr>
                <a:solidFill>
                  <a:schemeClr val="tx1"/>
                </a:solidFill>
                <a:latin typeface="+mn-lt"/>
                <a:ea typeface="MS PGothic" pitchFamily="34" charset="-128"/>
              </a:defRPr>
            </a:lvl2pPr>
            <a:lvl3pPr marL="957263" indent="-190500" algn="l" rtl="0" eaLnBrk="0" fontAlgn="base" hangingPunct="0">
              <a:lnSpc>
                <a:spcPts val="2500"/>
              </a:lnSpc>
              <a:spcBef>
                <a:spcPct val="0"/>
              </a:spcBef>
              <a:spcAft>
                <a:spcPct val="0"/>
              </a:spcAft>
              <a:buClr>
                <a:srgbClr val="00A6D6"/>
              </a:buClr>
              <a:buFont typeface="Times" charset="0"/>
              <a:buChar char="•"/>
              <a:defRPr sz="1600">
                <a:solidFill>
                  <a:schemeClr val="tx1"/>
                </a:solidFill>
                <a:latin typeface="+mn-lt"/>
                <a:ea typeface="MS PGothic" pitchFamily="34" charset="-128"/>
              </a:defRPr>
            </a:lvl3pPr>
            <a:lvl4pPr marL="1338263" indent="-190500" algn="l" rtl="0" eaLnBrk="0" fontAlgn="base" hangingPunct="0">
              <a:lnSpc>
                <a:spcPts val="2500"/>
              </a:lnSpc>
              <a:spcBef>
                <a:spcPct val="0"/>
              </a:spcBef>
              <a:spcAft>
                <a:spcPct val="0"/>
              </a:spcAft>
              <a:buClr>
                <a:schemeClr val="bg2"/>
              </a:buClr>
              <a:buFont typeface="Times" charset="0"/>
              <a:buChar char="•"/>
              <a:defRPr sz="1400">
                <a:solidFill>
                  <a:schemeClr val="tx1"/>
                </a:solidFill>
                <a:latin typeface="+mn-lt"/>
                <a:ea typeface="MS PGothic" pitchFamily="34" charset="-128"/>
              </a:defRPr>
            </a:lvl4pPr>
            <a:lvl5pPr marL="1719263" indent="-190500" algn="l" rtl="0" eaLnBrk="0" fontAlgn="base" hangingPunct="0">
              <a:lnSpc>
                <a:spcPts val="2500"/>
              </a:lnSpc>
              <a:spcBef>
                <a:spcPct val="0"/>
              </a:spcBef>
              <a:spcAft>
                <a:spcPct val="0"/>
              </a:spcAft>
              <a:buClr>
                <a:schemeClr val="bg2"/>
              </a:buClr>
              <a:buFont typeface="Times" charset="0"/>
              <a:buChar char="•"/>
              <a:defRPr sz="1200">
                <a:solidFill>
                  <a:schemeClr val="tx1"/>
                </a:solidFill>
                <a:latin typeface="+mn-lt"/>
                <a:ea typeface="MS PGothic" pitchFamily="34" charset="-128"/>
              </a:defRPr>
            </a:lvl5pPr>
            <a:lvl6pPr marL="21764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6pPr>
            <a:lvl7pPr marL="26336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7pPr>
            <a:lvl8pPr marL="30908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8pPr>
            <a:lvl9pPr marL="35480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9pPr>
          </a:lstStyle>
          <a:p>
            <a:pPr marL="0" lvl="1" indent="0">
              <a:buFont typeface="Times" charset="0"/>
              <a:buNone/>
            </a:pPr>
            <a:r>
              <a:rPr lang="en-US" sz="1800" b="1" kern="0" dirty="0" smtClean="0"/>
              <a:t>Four important concepts:</a:t>
            </a:r>
          </a:p>
          <a:p>
            <a:pPr marL="461963" indent="-457200">
              <a:buFont typeface="+mj-lt"/>
              <a:buAutoNum type="arabicPeriod"/>
            </a:pPr>
            <a:r>
              <a:rPr lang="en-US" kern="0" dirty="0" smtClean="0">
                <a:solidFill>
                  <a:srgbClr val="00B050"/>
                </a:solidFill>
              </a:rPr>
              <a:t>Allocation &amp; Provisioning policies</a:t>
            </a:r>
          </a:p>
          <a:p>
            <a:pPr lvl="1"/>
            <a:r>
              <a:rPr lang="en-US" sz="1800" kern="0" dirty="0" smtClean="0"/>
              <a:t>How to efficiently schedule tasks?</a:t>
            </a:r>
          </a:p>
          <a:p>
            <a:pPr lvl="1"/>
            <a:r>
              <a:rPr lang="en-US" sz="1800" kern="0" dirty="0" smtClean="0"/>
              <a:t>When to allocate a new machine?</a:t>
            </a:r>
          </a:p>
          <a:p>
            <a:pPr lvl="1"/>
            <a:r>
              <a:rPr lang="en-US" sz="1800" kern="0" dirty="0" smtClean="0"/>
              <a:t>Etc.</a:t>
            </a:r>
          </a:p>
          <a:p>
            <a:pPr marL="461963" indent="-457200">
              <a:buFont typeface="+mj-lt"/>
              <a:buAutoNum type="arabicPeriod"/>
            </a:pPr>
            <a:r>
              <a:rPr lang="en-US" kern="0" dirty="0" smtClean="0">
                <a:solidFill>
                  <a:srgbClr val="C00000"/>
                </a:solidFill>
              </a:rPr>
              <a:t>Fine granularity (task-based)</a:t>
            </a:r>
          </a:p>
          <a:p>
            <a:pPr marL="461963" indent="-457200">
              <a:buFont typeface="+mj-lt"/>
              <a:buAutoNum type="arabicPeriod"/>
            </a:pPr>
            <a:r>
              <a:rPr lang="en-US" kern="0" dirty="0" smtClean="0">
                <a:solidFill>
                  <a:srgbClr val="0089D0"/>
                </a:solidFill>
              </a:rPr>
              <a:t>Non-functional requirements</a:t>
            </a:r>
          </a:p>
          <a:p>
            <a:pPr lvl="1"/>
            <a:r>
              <a:rPr lang="en-US" sz="1800" kern="0" dirty="0" smtClean="0"/>
              <a:t>How to specify NFRs?</a:t>
            </a:r>
          </a:p>
          <a:p>
            <a:pPr lvl="1"/>
            <a:r>
              <a:rPr lang="en-US" sz="1800" kern="0" dirty="0" smtClean="0"/>
              <a:t>How to enforce them? </a:t>
            </a:r>
          </a:p>
          <a:p>
            <a:pPr lvl="1"/>
            <a:r>
              <a:rPr lang="en-US" sz="1800" kern="0" dirty="0" smtClean="0"/>
              <a:t>What is the minimal specification required to enforce?</a:t>
            </a:r>
          </a:p>
          <a:p>
            <a:pPr marL="461963" indent="-457200">
              <a:buFont typeface="+mj-lt"/>
              <a:buAutoNum type="arabicPeriod"/>
            </a:pPr>
            <a:r>
              <a:rPr lang="en-US" kern="0" dirty="0" smtClean="0">
                <a:solidFill>
                  <a:srgbClr val="FF9900"/>
                </a:solidFill>
              </a:rPr>
              <a:t>Dynamic changes</a:t>
            </a:r>
          </a:p>
          <a:p>
            <a:pPr lvl="1"/>
            <a:endParaRPr lang="en-US" sz="1800" kern="0" dirty="0" smtClean="0">
              <a:solidFill>
                <a:srgbClr val="FF9900"/>
              </a:solidFill>
            </a:endParaRPr>
          </a:p>
          <a:p>
            <a:pPr marL="347663" indent="-342900"/>
            <a:endParaRPr lang="en-US" kern="0" dirty="0" smtClean="0"/>
          </a:p>
        </p:txBody>
      </p:sp>
      <p:sp>
        <p:nvSpPr>
          <p:cNvPr id="11" name="Content Placeholder 2"/>
          <p:cNvSpPr txBox="1">
            <a:spLocks/>
          </p:cNvSpPr>
          <p:nvPr/>
        </p:nvSpPr>
        <p:spPr bwMode="auto">
          <a:xfrm>
            <a:off x="5544152" y="2348562"/>
            <a:ext cx="3599848" cy="4090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95263" indent="-195263" algn="l" rtl="0" eaLnBrk="0" fontAlgn="base" hangingPunct="0">
              <a:lnSpc>
                <a:spcPts val="2500"/>
              </a:lnSpc>
              <a:spcBef>
                <a:spcPct val="0"/>
              </a:spcBef>
              <a:spcAft>
                <a:spcPct val="0"/>
              </a:spcAft>
              <a:buClr>
                <a:srgbClr val="00A6D6"/>
              </a:buClr>
              <a:buChar char="•"/>
              <a:defRPr sz="2000">
                <a:solidFill>
                  <a:schemeClr val="tx1"/>
                </a:solidFill>
                <a:latin typeface="+mn-lt"/>
                <a:ea typeface="MS PGothic" pitchFamily="34" charset="-128"/>
                <a:cs typeface="ＭＳ Ｐゴシック" charset="-128"/>
              </a:defRPr>
            </a:lvl1pPr>
            <a:lvl2pPr marL="576263" indent="-190500" algn="l" rtl="0" eaLnBrk="0" fontAlgn="base" hangingPunct="0">
              <a:lnSpc>
                <a:spcPts val="2500"/>
              </a:lnSpc>
              <a:spcBef>
                <a:spcPct val="0"/>
              </a:spcBef>
              <a:spcAft>
                <a:spcPct val="0"/>
              </a:spcAft>
              <a:buClr>
                <a:srgbClr val="00A6D6"/>
              </a:buClr>
              <a:buFont typeface="Times" charset="0"/>
              <a:buChar char="•"/>
              <a:defRPr>
                <a:solidFill>
                  <a:schemeClr val="tx1"/>
                </a:solidFill>
                <a:latin typeface="+mn-lt"/>
                <a:ea typeface="MS PGothic" pitchFamily="34" charset="-128"/>
              </a:defRPr>
            </a:lvl2pPr>
            <a:lvl3pPr marL="957263" indent="-190500" algn="l" rtl="0" eaLnBrk="0" fontAlgn="base" hangingPunct="0">
              <a:lnSpc>
                <a:spcPts val="2500"/>
              </a:lnSpc>
              <a:spcBef>
                <a:spcPct val="0"/>
              </a:spcBef>
              <a:spcAft>
                <a:spcPct val="0"/>
              </a:spcAft>
              <a:buClr>
                <a:srgbClr val="00A6D6"/>
              </a:buClr>
              <a:buFont typeface="Times" charset="0"/>
              <a:buChar char="•"/>
              <a:defRPr sz="1600">
                <a:solidFill>
                  <a:schemeClr val="tx1"/>
                </a:solidFill>
                <a:latin typeface="+mn-lt"/>
                <a:ea typeface="MS PGothic" pitchFamily="34" charset="-128"/>
              </a:defRPr>
            </a:lvl3pPr>
            <a:lvl4pPr marL="1338263" indent="-190500" algn="l" rtl="0" eaLnBrk="0" fontAlgn="base" hangingPunct="0">
              <a:lnSpc>
                <a:spcPts val="2500"/>
              </a:lnSpc>
              <a:spcBef>
                <a:spcPct val="0"/>
              </a:spcBef>
              <a:spcAft>
                <a:spcPct val="0"/>
              </a:spcAft>
              <a:buClr>
                <a:schemeClr val="bg2"/>
              </a:buClr>
              <a:buFont typeface="Times" charset="0"/>
              <a:buChar char="•"/>
              <a:defRPr sz="1400">
                <a:solidFill>
                  <a:schemeClr val="tx1"/>
                </a:solidFill>
                <a:latin typeface="+mn-lt"/>
                <a:ea typeface="MS PGothic" pitchFamily="34" charset="-128"/>
              </a:defRPr>
            </a:lvl4pPr>
            <a:lvl5pPr marL="1719263" indent="-190500" algn="l" rtl="0" eaLnBrk="0" fontAlgn="base" hangingPunct="0">
              <a:lnSpc>
                <a:spcPts val="2500"/>
              </a:lnSpc>
              <a:spcBef>
                <a:spcPct val="0"/>
              </a:spcBef>
              <a:spcAft>
                <a:spcPct val="0"/>
              </a:spcAft>
              <a:buClr>
                <a:schemeClr val="bg2"/>
              </a:buClr>
              <a:buFont typeface="Times" charset="0"/>
              <a:buChar char="•"/>
              <a:defRPr sz="1200">
                <a:solidFill>
                  <a:schemeClr val="tx1"/>
                </a:solidFill>
                <a:latin typeface="+mn-lt"/>
                <a:ea typeface="MS PGothic" pitchFamily="34" charset="-128"/>
              </a:defRPr>
            </a:lvl5pPr>
            <a:lvl6pPr marL="21764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6pPr>
            <a:lvl7pPr marL="26336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7pPr>
            <a:lvl8pPr marL="30908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8pPr>
            <a:lvl9pPr marL="35480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9pPr>
          </a:lstStyle>
          <a:p>
            <a:pPr marL="0" indent="0">
              <a:buNone/>
            </a:pPr>
            <a:r>
              <a:rPr lang="en-US" dirty="0" smtClean="0"/>
              <a:t>CCGrid’18:</a:t>
            </a:r>
          </a:p>
          <a:p>
            <a:pPr marL="0" indent="0">
              <a:buNone/>
            </a:pPr>
            <a:r>
              <a:rPr lang="en-US" dirty="0" smtClean="0"/>
              <a:t>Compare eight provisioning policies (</a:t>
            </a:r>
            <a:r>
              <a:rPr lang="en-US" dirty="0" err="1" smtClean="0"/>
              <a:t>autoscalers</a:t>
            </a:r>
            <a:r>
              <a:rPr lang="en-US" dirty="0" smtClean="0"/>
              <a:t>)</a:t>
            </a:r>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HotCloudPerf’18:</a:t>
            </a:r>
          </a:p>
          <a:p>
            <a:pPr marL="0" indent="0">
              <a:buNone/>
            </a:pPr>
            <a:r>
              <a:rPr lang="en-US" kern="0" dirty="0" smtClean="0"/>
              <a:t>Investigated three workflow formalisms on their NFR support</a:t>
            </a:r>
          </a:p>
          <a:p>
            <a:pPr marL="4763" indent="0">
              <a:buNone/>
            </a:pPr>
            <a:endParaRPr lang="en-US" kern="0" dirty="0" smtClean="0"/>
          </a:p>
        </p:txBody>
      </p:sp>
      <p:sp>
        <p:nvSpPr>
          <p:cNvPr id="12" name="Right Arrow 11"/>
          <p:cNvSpPr/>
          <p:nvPr/>
        </p:nvSpPr>
        <p:spPr bwMode="auto">
          <a:xfrm>
            <a:off x="4462300" y="2600505"/>
            <a:ext cx="893464" cy="484632"/>
          </a:xfrm>
          <a:prstGeom prst="rightArrow">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Right Arrow 12"/>
          <p:cNvSpPr/>
          <p:nvPr/>
        </p:nvSpPr>
        <p:spPr bwMode="auto">
          <a:xfrm>
            <a:off x="4462300" y="4620972"/>
            <a:ext cx="893464" cy="484632"/>
          </a:xfrm>
          <a:prstGeom prst="rightArrow">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68715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theme/theme1.xml><?xml version="1.0" encoding="utf-8"?>
<a:theme xmlns:a="http://schemas.openxmlformats.org/drawingml/2006/main" name="text">
  <a:themeElements>
    <a:clrScheme name="">
      <a:dk1>
        <a:srgbClr val="000000"/>
      </a:dk1>
      <a:lt1>
        <a:srgbClr val="FFFFFF"/>
      </a:lt1>
      <a:dk2>
        <a:srgbClr val="000000"/>
      </a:dk2>
      <a:lt2>
        <a:srgbClr val="108BD9"/>
      </a:lt2>
      <a:accent1>
        <a:srgbClr val="ADC610"/>
      </a:accent1>
      <a:accent2>
        <a:srgbClr val="002B60"/>
      </a:accent2>
      <a:accent3>
        <a:srgbClr val="FFFFFF"/>
      </a:accent3>
      <a:accent4>
        <a:srgbClr val="000000"/>
      </a:accent4>
      <a:accent5>
        <a:srgbClr val="D3DFAA"/>
      </a:accent5>
      <a:accent6>
        <a:srgbClr val="002656"/>
      </a:accent6>
      <a:hlink>
        <a:srgbClr val="A10058"/>
      </a:hlink>
      <a:folHlink>
        <a:srgbClr val="66BCAA"/>
      </a:folHlink>
    </a:clrScheme>
    <a:fontScheme name="text">
      <a:majorFont>
        <a:latin typeface="Bookman Old Style"/>
        <a:ea typeface=""/>
        <a:cs typeface=""/>
      </a:majorFont>
      <a:minorFont>
        <a:latin typeface="Tahoma"/>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text 1">
        <a:dk1>
          <a:srgbClr val="000000"/>
        </a:dk1>
        <a:lt1>
          <a:srgbClr val="FFFFFF"/>
        </a:lt1>
        <a:dk2>
          <a:srgbClr val="000000"/>
        </a:dk2>
        <a:lt2>
          <a:srgbClr val="108BD9"/>
        </a:lt2>
        <a:accent1>
          <a:srgbClr val="C1C700"/>
        </a:accent1>
        <a:accent2>
          <a:srgbClr val="003B74"/>
        </a:accent2>
        <a:accent3>
          <a:srgbClr val="FFFFFF"/>
        </a:accent3>
        <a:accent4>
          <a:srgbClr val="000000"/>
        </a:accent4>
        <a:accent5>
          <a:srgbClr val="DDE0AA"/>
        </a:accent5>
        <a:accent6>
          <a:srgbClr val="003568"/>
        </a:accent6>
        <a:hlink>
          <a:srgbClr val="C2006E"/>
        </a:hlink>
        <a:folHlink>
          <a:srgbClr val="7FC6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31096</TotalTime>
  <Words>687</Words>
  <Application>Microsoft Office PowerPoint</Application>
  <PresentationFormat>Diavoorstelling (4:3)</PresentationFormat>
  <Paragraphs>122</Paragraphs>
  <Slides>16</Slides>
  <Notes>4</Notes>
  <HiddenSlides>2</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16</vt:i4>
      </vt:variant>
    </vt:vector>
  </HeadingPairs>
  <TitlesOfParts>
    <vt:vector size="23" baseType="lpstr">
      <vt:lpstr>MS PGothic</vt:lpstr>
      <vt:lpstr>MS PGothic</vt:lpstr>
      <vt:lpstr>Arial</vt:lpstr>
      <vt:lpstr>Bookman Old Style</vt:lpstr>
      <vt:lpstr>Tahoma</vt:lpstr>
      <vt:lpstr>Times</vt:lpstr>
      <vt:lpstr>text</vt:lpstr>
      <vt:lpstr>MagnaData: Scheduling Complex Workflows with Non-Functional Requirements in Datacenters</vt:lpstr>
      <vt:lpstr>@Large Research</vt:lpstr>
      <vt:lpstr>Massivizing Computer Systems</vt:lpstr>
      <vt:lpstr>Cloud popularity and usage at all-time high</vt:lpstr>
      <vt:lpstr>Workflow execution is popular</vt:lpstr>
      <vt:lpstr>Executing workflows in the cloud</vt:lpstr>
      <vt:lpstr>The MagnaData Project: Overview</vt:lpstr>
      <vt:lpstr>Challenges of scheduling in clouds</vt:lpstr>
      <vt:lpstr>RM&amp;S for Complex, Dynamic Data-Services</vt:lpstr>
      <vt:lpstr>CCGrid’18: Compared 8 autoscalers in simulation</vt:lpstr>
      <vt:lpstr>HotCloudPerf’18: Formalisms for workflows with non-functional requirements</vt:lpstr>
      <vt:lpstr>Roadmap</vt:lpstr>
      <vt:lpstr>Conclusion and ongoing work</vt:lpstr>
      <vt:lpstr>Cloud architecture overview</vt:lpstr>
      <vt:lpstr>The current approach</vt:lpstr>
      <vt:lpstr>PowerPoint-presentatie</vt:lpstr>
    </vt:vector>
  </TitlesOfParts>
  <Company>biwilderd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Missie en Visie TU Delft</dc:title>
  <dc:creator>Bianca Wighman</dc:creator>
  <cp:lastModifiedBy>Laurens</cp:lastModifiedBy>
  <cp:revision>1486</cp:revision>
  <cp:lastPrinted>2010-08-18T11:28:56Z</cp:lastPrinted>
  <dcterms:created xsi:type="dcterms:W3CDTF">2011-02-22T09:03:58Z</dcterms:created>
  <dcterms:modified xsi:type="dcterms:W3CDTF">2018-06-11T07:06:50Z</dcterms:modified>
</cp:coreProperties>
</file>