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-bold.fntdata"/><Relationship Id="rId23" Type="http://schemas.openxmlformats.org/officeDocument/2006/relationships/slide" Target="slides/slide19.xml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21.xml"/><Relationship Id="rId47" Type="http://schemas.openxmlformats.org/officeDocument/2006/relationships/font" Target="fonts/Roboto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want to focus on improving the scalabiltiy.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Complex environment → Increased communication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Highest impact: world data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Solution: Introduce inconsistency to improve performance without UX drop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Conits: use three dimensions to model (in)consistency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Far explosives have a large numerical error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someone blows up the casle, it really matters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Minecraft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Differences between MC and other games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Introduce: example awesomeness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Hint about computation: dynamic pathfinding in Minecraft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Core message: between 0 and 50ms → clear improvement in throughput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Dynamic bounds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Multi-hop conits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Realistic workloads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on Wii switch: docked vs undocked.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conits to reduce consistency.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5 most bought game on Xbox 1. One in three Xbox users have Minecraft.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Minecraft is important because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What is the ‘best’ Minecraft server:</a:t>
            </a:r>
            <a:endParaRPr/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lots of people</a:t>
            </a:r>
            <a:endParaRPr/>
          </a:p>
          <a:p>
            <a:pPr indent="457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 consistently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Minecraft is important because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What is the ‘best’ Minecraft server:</a:t>
            </a:r>
            <a:endParaRPr/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lots of people</a:t>
            </a:r>
            <a:endParaRPr/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 consistently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Opencraft only _starts_ with these two subprojects.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 Delft" type="titleOnly">
  <p:cSld name="TITLE_ONLY">
    <p:bg>
      <p:bgPr>
        <a:solidFill>
          <a:srgbClr val="00A6D6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00A6D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hyperlink" Target="mailto:opencraft@atlarge-research.com" TargetMode="External"/><Relationship Id="rId6" Type="http://schemas.openxmlformats.org/officeDocument/2006/relationships/hyperlink" Target="http://www.atlarge-research.com/opencraft" TargetMode="External"/><Relationship Id="rId7" Type="http://schemas.openxmlformats.org/officeDocument/2006/relationships/hyperlink" Target="http://www.atlarge-research.com/opencraft" TargetMode="External"/><Relationship Id="rId8" Type="http://schemas.openxmlformats.org/officeDocument/2006/relationships/hyperlink" Target="http://www.atlarge-research.com/opencraf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Relationship Id="rId4" Type="http://schemas.openxmlformats.org/officeDocument/2006/relationships/image" Target="../media/image12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3" Type="http://schemas.openxmlformats.org/officeDocument/2006/relationships/image" Target="../media/image1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3" Type="http://schemas.openxmlformats.org/officeDocument/2006/relationships/image" Target="../media/image1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295400" y="3953700"/>
            <a:ext cx="1848600" cy="11898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U_Delft_logo_White.png" id="65" name="Shape 65"/>
          <p:cNvPicPr preferRelativeResize="0"/>
          <p:nvPr/>
        </p:nvPicPr>
        <p:blipFill rotWithShape="1">
          <a:blip r:embed="rId3">
            <a:alphaModFix/>
          </a:blip>
          <a:srcRect b="29364" l="0" r="0" t="10289"/>
          <a:stretch/>
        </p:blipFill>
        <p:spPr>
          <a:xfrm>
            <a:off x="7403775" y="3953700"/>
            <a:ext cx="1631850" cy="6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33950" y="447500"/>
            <a:ext cx="76761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Opencraft</a:t>
            </a:r>
            <a:endParaRPr sz="8800">
              <a:solidFill>
                <a:srgbClr val="00A6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A6D6"/>
                </a:solidFill>
              </a:rPr>
              <a:t>A benchmark for Minecraft-like services</a:t>
            </a:r>
            <a:endParaRPr sz="2400">
              <a:solidFill>
                <a:srgbClr val="00A6D6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152950" y="2960900"/>
            <a:ext cx="31536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Jerom van der Sar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Alexandru Iosup</a:t>
            </a:r>
            <a:endParaRPr sz="1800"/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399" y="4593214"/>
            <a:ext cx="1848600" cy="5501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10600" y="4424450"/>
            <a:ext cx="4434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Contact:	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opencraft@atlarge-research.com</a:t>
            </a:r>
            <a:br>
              <a:rPr lang="en-GB" sz="1600"/>
            </a:br>
            <a:r>
              <a:rPr lang="en-GB" sz="1600"/>
              <a:t>		</a:t>
            </a:r>
            <a:r>
              <a:rPr lang="en-GB" sz="1600" u="sng">
                <a:solidFill>
                  <a:schemeClr val="hlink"/>
                </a:solidFill>
                <a:hlinkClick r:id="rId6"/>
              </a:rPr>
              <a:t>www.</a:t>
            </a:r>
            <a:r>
              <a:rPr lang="en-GB" sz="1600" u="sng">
                <a:solidFill>
                  <a:schemeClr val="hlink"/>
                </a:solidFill>
                <a:hlinkClick r:id="rId7"/>
              </a:rPr>
              <a:t>atlarge-research.com/opencraft</a:t>
            </a:r>
            <a:r>
              <a:rPr lang="en-GB" u="sng">
                <a:solidFill>
                  <a:schemeClr val="hlink"/>
                </a:solidFill>
                <a:hlinkClick r:id="rId8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Goals</a:t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Performance evaluation tool for Minecraft-like games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Goals: 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Benchmark &amp; compare server performance:</a:t>
            </a:r>
            <a:br>
              <a:rPr lang="en-GB" sz="1800"/>
            </a:br>
            <a:r>
              <a:rPr lang="en-GB" sz="1800"/>
              <a:t>Which architecture and/or implementation for Minecraft-like games performs ‘best’?</a:t>
            </a:r>
            <a:br>
              <a:rPr lang="en-GB" sz="1800"/>
            </a:b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Analyze server performance</a:t>
            </a:r>
            <a:r>
              <a:rPr b="1" lang="en-GB" sz="1800"/>
              <a:t>:</a:t>
            </a:r>
            <a:br>
              <a:rPr b="1" lang="en-GB" sz="1800"/>
            </a:br>
            <a:r>
              <a:rPr lang="en-GB" sz="1800"/>
              <a:t>Identify bottlenecks and performance issues</a:t>
            </a:r>
            <a:endParaRPr sz="1800"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650" y="656350"/>
            <a:ext cx="5964700" cy="44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Design Overview</a:t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451250" y="656350"/>
            <a:ext cx="4817400" cy="2070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5629500" y="815275"/>
            <a:ext cx="2335500" cy="3936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589650" y="2808000"/>
            <a:ext cx="4364100" cy="2070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Experimental Setup</a:t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Experiments performed on DAS-5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1 node: Minecraft server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5 nodes: Yardstick player emulation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1 node: Monitoring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Workload</a:t>
            </a:r>
            <a:r>
              <a:rPr lang="en-GB" sz="2400"/>
              <a:t> consist of players that alternate between traveling (walking a large distance)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interacting (walking many short distances)</a:t>
            </a:r>
            <a:endParaRPr sz="240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63" y="793238"/>
            <a:ext cx="3133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(1/3)</a:t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75" y="656350"/>
            <a:ext cx="8285850" cy="4474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 rot="7264219">
            <a:off x="3772185" y="2349827"/>
            <a:ext cx="1410801" cy="4438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4348050" y="1248750"/>
            <a:ext cx="16194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100% tick utilization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65" y="656350"/>
            <a:ext cx="8182269" cy="44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(2/3)</a:t>
            </a:r>
            <a:endParaRPr/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Shape 217"/>
          <p:cNvSpPr/>
          <p:nvPr/>
        </p:nvSpPr>
        <p:spPr>
          <a:xfrm rot="-2006196">
            <a:off x="2636889" y="1371964"/>
            <a:ext cx="1410672" cy="4439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1658275" y="2032725"/>
            <a:ext cx="1912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125 players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(3/3)</a:t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80" y="656350"/>
            <a:ext cx="8610844" cy="44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 rot="7588359">
            <a:off x="4594594" y="1554179"/>
            <a:ext cx="1410574" cy="4437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4830775" y="750225"/>
            <a:ext cx="32355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≈ 160 Mbps outgoing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84925" y="20334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</a:t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547516" y="4663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484925" y="2854500"/>
            <a:ext cx="8062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A Prototype to</a:t>
            </a:r>
            <a:r>
              <a:rPr lang="en-GB" sz="1800">
                <a:solidFill>
                  <a:srgbClr val="EFEFEF"/>
                </a:solidFill>
              </a:rPr>
              <a:t> Explore Novel Scalability Techniques for Minecraft</a:t>
            </a:r>
            <a:endParaRPr sz="1800">
              <a:solidFill>
                <a:srgbClr val="EFEFE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Improving Scalability by Reducing Communication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large number of players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complex world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high amount of communication</a:t>
            </a:r>
            <a:endParaRPr sz="3000"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42" name="Shape 242"/>
          <p:cNvCxnSpPr/>
          <p:nvPr/>
        </p:nvCxnSpPr>
        <p:spPr>
          <a:xfrm>
            <a:off x="588675" y="2420900"/>
            <a:ext cx="555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Shape 243"/>
          <p:cNvSpPr txBox="1"/>
          <p:nvPr/>
        </p:nvSpPr>
        <p:spPr>
          <a:xfrm>
            <a:off x="6144375" y="2097000"/>
            <a:ext cx="279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+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Improving Scalability by Reducing Communication</a:t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large number of players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complex world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/>
              <a:t>allowing bounded inconsistency</a:t>
            </a:r>
            <a:endParaRPr i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/>
              <a:t>reduced</a:t>
            </a:r>
            <a:r>
              <a:rPr lang="en-GB" sz="3000"/>
              <a:t> amount of communication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Challenge: be inconsistent without impacting player experience</a:t>
            </a:r>
            <a:endParaRPr sz="3000"/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51" name="Shape 251"/>
          <p:cNvCxnSpPr/>
          <p:nvPr/>
        </p:nvCxnSpPr>
        <p:spPr>
          <a:xfrm>
            <a:off x="588675" y="2420900"/>
            <a:ext cx="555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Shape 252"/>
          <p:cNvSpPr txBox="1"/>
          <p:nvPr/>
        </p:nvSpPr>
        <p:spPr>
          <a:xfrm>
            <a:off x="6144375" y="2097000"/>
            <a:ext cx="279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+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Using the Conit Consistency Model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Quantify inconsistency in the system using three metrics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Staleness</a:t>
            </a:r>
            <a:br>
              <a:rPr lang="en-GB" sz="2400"/>
            </a:br>
            <a:r>
              <a:rPr lang="en-GB" sz="2400"/>
              <a:t>(how old is this update?)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Numerical error</a:t>
            </a:r>
            <a:br>
              <a:rPr lang="en-GB" sz="2400"/>
            </a:br>
            <a:r>
              <a:rPr lang="en-GB" sz="2400"/>
              <a:t>(how large is the impact of this update?)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Order error</a:t>
            </a:r>
            <a:br>
              <a:rPr lang="en-GB" sz="2400"/>
            </a:br>
            <a:r>
              <a:rPr lang="en-GB" sz="2400"/>
              <a:t>(how does this update relate to other updates?)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</a:t>
            </a:r>
            <a:r>
              <a:rPr lang="en-GB"/>
              <a:t>= Block-based Online Game</a:t>
            </a:r>
            <a:endParaRPr sz="24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850" y="656350"/>
            <a:ext cx="6900301" cy="44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6104850" y="4731900"/>
            <a:ext cx="2075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© Mojang and Microsoft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 rot="-506807">
            <a:off x="857425" y="2274420"/>
            <a:ext cx="1811550" cy="667592"/>
          </a:xfrm>
          <a:prstGeom prst="rightArrow">
            <a:avLst>
              <a:gd fmla="val 42113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0" y="2593225"/>
            <a:ext cx="95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Blocks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267" name="Shape 267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268" name="Shape 268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294" name="Shape 294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295" name="Shape 295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2</a:t>
            </a:r>
            <a:endParaRPr sz="3000"/>
          </a:p>
        </p:txBody>
      </p:sp>
      <p:sp>
        <p:nvSpPr>
          <p:cNvPr id="314" name="Shape 314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736175" y="2131025"/>
            <a:ext cx="1059000" cy="1059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Server receives update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24" name="Shape 324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25" name="Shape 325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3</a:t>
            </a:r>
            <a:endParaRPr sz="3000"/>
          </a:p>
        </p:txBody>
      </p:sp>
      <p:sp>
        <p:nvSpPr>
          <p:cNvPr id="344" name="Shape 344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5081425" y="35372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Update sent to client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5110663" y="2193775"/>
            <a:ext cx="1059000" cy="1059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56" name="Shape 356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57" name="Shape 357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4</a:t>
            </a:r>
            <a:endParaRPr sz="3000"/>
          </a:p>
        </p:txBody>
      </p:sp>
      <p:sp>
        <p:nvSpPr>
          <p:cNvPr id="376" name="Shape 376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170650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88" name="Shape 388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89" name="Shape 389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5</a:t>
            </a:r>
            <a:endParaRPr sz="3000"/>
          </a:p>
        </p:txBody>
      </p:sp>
      <p:sp>
        <p:nvSpPr>
          <p:cNvPr id="408" name="Shape 408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21" name="Shape 421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22" name="Shape 422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5</a:t>
            </a:r>
            <a:endParaRPr sz="3000"/>
          </a:p>
        </p:txBody>
      </p:sp>
      <p:sp>
        <p:nvSpPr>
          <p:cNvPr id="441" name="Shape 441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54" name="Shape 454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55" name="Shape 455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  <p:sp>
        <p:nvSpPr>
          <p:cNvPr id="474" name="Shape 474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82" name="Shape 482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83" name="Shape 483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  <p:sp>
        <p:nvSpPr>
          <p:cNvPr id="502" name="Shape 502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1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510" name="Shape 5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512" name="Shape 512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513" name="Shape 513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2</a:t>
            </a:r>
            <a:endParaRPr sz="3000"/>
          </a:p>
        </p:txBody>
      </p:sp>
      <p:sp>
        <p:nvSpPr>
          <p:cNvPr id="532" name="Shape 532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2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541" name="Shape 5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543" name="Shape 543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544" name="Shape 544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3</a:t>
            </a:r>
            <a:endParaRPr sz="3000"/>
          </a:p>
        </p:txBody>
      </p:sp>
      <p:sp>
        <p:nvSpPr>
          <p:cNvPr id="563" name="Shape 563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Online-game</a:t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50 million active users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Over 100 million sales worldwide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53,000 daily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b="1" lang="en-GB" sz="2400"/>
              <a:t>20 since this presentation started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Mojang v</a:t>
            </a:r>
            <a:r>
              <a:rPr lang="en-GB" sz="2400"/>
              <a:t>alued at $1.8 billion, bought for $2.5 billion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38,000 modules for 10+ platforms</a:t>
            </a:r>
            <a:endParaRPr sz="2400"/>
          </a:p>
        </p:txBody>
      </p:sp>
      <p:sp>
        <p:nvSpPr>
          <p:cNvPr id="86" name="Shape 86"/>
          <p:cNvSpPr txBox="1"/>
          <p:nvPr/>
        </p:nvSpPr>
        <p:spPr>
          <a:xfrm>
            <a:off x="246450" y="4684850"/>
            <a:ext cx="3954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 techspot.com, curseforge.com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175" y="3014625"/>
            <a:ext cx="2853101" cy="18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75" y="3706925"/>
            <a:ext cx="2421751" cy="4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661" y="3269288"/>
            <a:ext cx="3049199" cy="12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573" name="Shape 5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575" name="Shape 575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576" name="Shape 576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4</a:t>
            </a:r>
            <a:endParaRPr sz="3000"/>
          </a:p>
        </p:txBody>
      </p:sp>
      <p:sp>
        <p:nvSpPr>
          <p:cNvPr id="595" name="Shape 595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Shape 601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0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Experimental Setup</a:t>
            </a:r>
            <a:endParaRPr/>
          </a:p>
        </p:txBody>
      </p:sp>
      <p:sp>
        <p:nvSpPr>
          <p:cNvPr id="608" name="Shape 60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9" name="Shape 609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Experiments performed on DAS-5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Varying …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	… number of nodes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	… consistency bounds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Workload of 100% writes (heaviest workload possible)</a:t>
            </a:r>
            <a:endParaRPr sz="2400"/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63" y="793238"/>
            <a:ext cx="3133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616" name="Shape 6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Wrapping Up</a:t>
            </a:r>
            <a:endParaRPr/>
          </a:p>
        </p:txBody>
      </p:sp>
      <p:sp>
        <p:nvSpPr>
          <p:cNvPr id="623" name="Shape 6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Opencraft: Future Work</a:t>
            </a:r>
            <a:endParaRPr/>
          </a:p>
        </p:txBody>
      </p:sp>
      <p:sp>
        <p:nvSpPr>
          <p:cNvPr id="629" name="Shape 6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0" name="Shape 630"/>
          <p:cNvSpPr txBox="1"/>
          <p:nvPr/>
        </p:nvSpPr>
        <p:spPr>
          <a:xfrm>
            <a:off x="599400" y="991225"/>
            <a:ext cx="79452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Yardstick</a:t>
            </a:r>
            <a:endParaRPr sz="24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Realistic player emulation based on real-world message dumps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Support for all major server implementations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Complex interactions with the virtual environment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1" name="Shape 631"/>
          <p:cNvSpPr txBox="1"/>
          <p:nvPr/>
        </p:nvSpPr>
        <p:spPr>
          <a:xfrm>
            <a:off x="599400" y="2932675"/>
            <a:ext cx="79452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Meerkat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Evaluate scalability improvements …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dynamically changing consistency bounds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using realistic (server-client) network setups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using realistic workloads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type="title"/>
          </p:nvPr>
        </p:nvSpPr>
        <p:spPr>
          <a:xfrm>
            <a:off x="0" y="0"/>
            <a:ext cx="9144000" cy="6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Take-Home Message</a:t>
            </a:r>
            <a:endParaRPr/>
          </a:p>
        </p:txBody>
      </p:sp>
      <p:sp>
        <p:nvSpPr>
          <p:cNvPr id="637" name="Shape 6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8" name="Shape 638"/>
          <p:cNvSpPr txBox="1"/>
          <p:nvPr/>
        </p:nvSpPr>
        <p:spPr>
          <a:xfrm>
            <a:off x="599400" y="991225"/>
            <a:ext cx="79452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Minecraft server scalability varies across implementations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Improved performance with (dynamic)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    conits is promising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us at these places:</a:t>
            </a:r>
            <a:endParaRPr/>
          </a:p>
        </p:txBody>
      </p:sp>
      <p:sp>
        <p:nvSpPr>
          <p:cNvPr id="644" name="Shape 644"/>
          <p:cNvSpPr txBox="1"/>
          <p:nvPr/>
        </p:nvSpPr>
        <p:spPr>
          <a:xfrm>
            <a:off x="574500" y="2194750"/>
            <a:ext cx="79317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@Large Research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Delft University of Technology &amp; Vrije Universiteit Amsterdam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www.atlarge-research.com/opencraft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opencraft@atlarge-research.com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Jerom van der Sar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J.vanderSar@atlarge-research.com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J.Donkervliet@atlarge-research.com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606150" y="553675"/>
            <a:ext cx="79317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Opencraft</a:t>
            </a:r>
            <a:endParaRPr sz="2400">
              <a:solidFill>
                <a:srgbClr val="00A6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6D6"/>
              </a:solidFill>
            </a:endParaRPr>
          </a:p>
        </p:txBody>
      </p:sp>
      <p:sp>
        <p:nvSpPr>
          <p:cNvPr id="647" name="Shape 647"/>
          <p:cNvSpPr txBox="1"/>
          <p:nvPr/>
        </p:nvSpPr>
        <p:spPr>
          <a:xfrm>
            <a:off x="4849950" y="4736125"/>
            <a:ext cx="3954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(So long, and thanks for all the fish)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Shape 6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100" y="709925"/>
            <a:ext cx="6619800" cy="372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88" y="709925"/>
            <a:ext cx="6619821" cy="37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Shape 654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Subject to Performance Optimization</a:t>
            </a:r>
            <a:endParaRPr/>
          </a:p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6" name="Shape 656"/>
          <p:cNvSpPr txBox="1"/>
          <p:nvPr/>
        </p:nvSpPr>
        <p:spPr>
          <a:xfrm>
            <a:off x="62775" y="4736125"/>
            <a:ext cx="2117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techspot.com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657" name="Shape 657"/>
          <p:cNvSpPr/>
          <p:nvPr/>
        </p:nvSpPr>
        <p:spPr>
          <a:xfrm>
            <a:off x="3154850" y="2615500"/>
            <a:ext cx="1062300" cy="103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 txBox="1"/>
          <p:nvPr/>
        </p:nvSpPr>
        <p:spPr>
          <a:xfrm>
            <a:off x="1262100" y="4408825"/>
            <a:ext cx="66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Minecraft on Wii Switch: docked (A/C) vs undocked (Battery)</a:t>
            </a:r>
            <a:endParaRPr sz="1600"/>
          </a:p>
        </p:txBody>
      </p:sp>
      <p:sp>
        <p:nvSpPr>
          <p:cNvPr id="659" name="Shape 659"/>
          <p:cNvSpPr/>
          <p:nvPr/>
        </p:nvSpPr>
        <p:spPr>
          <a:xfrm rot="7974016">
            <a:off x="2547758" y="1984370"/>
            <a:ext cx="463183" cy="102253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 txBox="1"/>
          <p:nvPr/>
        </p:nvSpPr>
        <p:spPr>
          <a:xfrm>
            <a:off x="6193500" y="709925"/>
            <a:ext cx="16884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Docked (A/C)</a:t>
            </a:r>
            <a:endParaRPr b="1" sz="1800"/>
          </a:p>
        </p:txBody>
      </p:sp>
      <p:sp>
        <p:nvSpPr>
          <p:cNvPr id="661" name="Shape 661"/>
          <p:cNvSpPr txBox="1"/>
          <p:nvPr/>
        </p:nvSpPr>
        <p:spPr>
          <a:xfrm>
            <a:off x="5514775" y="709925"/>
            <a:ext cx="23670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Undocked (Battery)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Using the conit consistency model</a:t>
            </a:r>
            <a:endParaRPr/>
          </a:p>
        </p:txBody>
      </p:sp>
      <p:sp>
        <p:nvSpPr>
          <p:cNvPr id="667" name="Shape 667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</a:t>
            </a:r>
            <a:r>
              <a:rPr i="1" lang="en-GB" sz="2400"/>
              <a:t>conit</a:t>
            </a:r>
            <a:r>
              <a:rPr lang="en-GB" sz="2400"/>
              <a:t> is a consistency unit</a:t>
            </a:r>
            <a:r>
              <a:rPr lang="en-GB" sz="2400"/>
              <a:t>, where: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 conit = subset of game data + tolerated inconsistency </a:t>
            </a:r>
            <a:endParaRPr sz="2400"/>
          </a:p>
        </p:txBody>
      </p:sp>
      <p:sp>
        <p:nvSpPr>
          <p:cNvPr id="668" name="Shape 66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674" name="Shape 6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essages_per_second_staleness_bound.png" id="675" name="Shape 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0" y="0"/>
            <a:ext cx="9144000" cy="6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 Virtual Environment</a:t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75" y="744875"/>
            <a:ext cx="5040850" cy="36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02675" y="4736125"/>
            <a:ext cx="22773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arstechnica.com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685275" y="1657075"/>
            <a:ext cx="11901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rot="-2960058">
            <a:off x="6181867" y="1760807"/>
            <a:ext cx="463136" cy="102242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613400" y="4204850"/>
            <a:ext cx="5782500" cy="450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Also: Only game in top-20 by sales for Nintendo Wii/Switch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681" name="Shape 68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essages_per_second_numerical_bound.png" id="682" name="Shape 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Uniquely Modifiable Online Game</a:t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234900" y="799775"/>
            <a:ext cx="5475900" cy="1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1.  </a:t>
            </a:r>
            <a:r>
              <a:rPr lang="en-GB" sz="2400"/>
              <a:t>Terrain is completely modifiable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No baked lighting / light maps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Unstable 3D pathfinding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No static maps ⇒ More network</a:t>
            </a:r>
            <a:endParaRPr sz="24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-21906" l="-11037" r="0" t="0"/>
          <a:stretch/>
        </p:blipFill>
        <p:spPr>
          <a:xfrm>
            <a:off x="6380025" y="2550600"/>
            <a:ext cx="2555350" cy="17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88175" y="4107550"/>
            <a:ext cx="24225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</a:t>
            </a:r>
            <a:endParaRPr>
              <a:solidFill>
                <a:srgbClr val="B7B7B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curseforge.com,</a:t>
            </a:r>
            <a:endParaRPr>
              <a:solidFill>
                <a:srgbClr val="B7B7B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codingame.com,</a:t>
            </a:r>
            <a:endParaRPr>
              <a:solidFill>
                <a:srgbClr val="B7B7B7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minecraftsix.com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887" y="3738975"/>
            <a:ext cx="2280250" cy="128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775" y="728050"/>
            <a:ext cx="3274525" cy="17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58700" y="2550575"/>
            <a:ext cx="5629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</a:t>
            </a:r>
            <a:r>
              <a:rPr lang="en-GB" sz="2400"/>
              <a:t>Terrain influences computation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Redstone ⇒ Computation in MC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Physics ⇒ Falling blocks, liquid flow, arrows, etc.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0275" y="769425"/>
            <a:ext cx="53652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Community hosts 50k+ servers on 10+ distributions</a:t>
            </a:r>
            <a:endParaRPr sz="2400"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12" y="3130611"/>
            <a:ext cx="2459376" cy="1599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46450" y="4684850"/>
            <a:ext cx="3954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 bstats.org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326" y="1306175"/>
            <a:ext cx="1665000" cy="4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425" y="3408975"/>
            <a:ext cx="1644710" cy="1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762" y="2986711"/>
            <a:ext cx="1664975" cy="28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850" y="3848351"/>
            <a:ext cx="1415425" cy="39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8025" y="4424109"/>
            <a:ext cx="1228075" cy="3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7763" y="4765902"/>
            <a:ext cx="1729075" cy="25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33363" y="2873410"/>
            <a:ext cx="766394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6875" y="2456183"/>
            <a:ext cx="2335275" cy="45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64675" y="14086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8017" y="2066414"/>
            <a:ext cx="1362033" cy="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47400" y="1797557"/>
            <a:ext cx="1910350" cy="55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321923" y="769425"/>
            <a:ext cx="2689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Minecraft servers:</a:t>
            </a:r>
            <a:endParaRPr sz="2400"/>
          </a:p>
        </p:txBody>
      </p:sp>
      <p:sp>
        <p:nvSpPr>
          <p:cNvPr id="134" name="Shape 134"/>
          <p:cNvSpPr txBox="1"/>
          <p:nvPr/>
        </p:nvSpPr>
        <p:spPr>
          <a:xfrm>
            <a:off x="30275" y="1592300"/>
            <a:ext cx="53349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</a:t>
            </a:r>
            <a:r>
              <a:rPr lang="en-GB" sz="2400"/>
              <a:t>Minecraft offered ‘as a Service’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Officially: Mojang Realms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Unofficially: 50+ providers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0275" y="769425"/>
            <a:ext cx="53652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Community hosts 50k+ servers on 10+ distributions</a:t>
            </a:r>
            <a:endParaRPr sz="2400"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12" y="3130611"/>
            <a:ext cx="2459376" cy="1599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46450" y="4684850"/>
            <a:ext cx="39546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Sources: bstats.org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326" y="1306175"/>
            <a:ext cx="1665000" cy="42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425" y="3408975"/>
            <a:ext cx="1644710" cy="1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3762" y="2986711"/>
            <a:ext cx="1664975" cy="28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850" y="3848351"/>
            <a:ext cx="1415425" cy="39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8025" y="4424109"/>
            <a:ext cx="1228075" cy="3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7763" y="4765902"/>
            <a:ext cx="1729075" cy="25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33363" y="2873410"/>
            <a:ext cx="766394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6875" y="2456183"/>
            <a:ext cx="2335275" cy="45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64675" y="14086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8017" y="2066414"/>
            <a:ext cx="1362033" cy="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47400" y="1797557"/>
            <a:ext cx="1910350" cy="55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321923" y="769425"/>
            <a:ext cx="2689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Minecraft servers:</a:t>
            </a:r>
            <a:endParaRPr sz="2400"/>
          </a:p>
        </p:txBody>
      </p:sp>
      <p:sp>
        <p:nvSpPr>
          <p:cNvPr id="155" name="Shape 155"/>
          <p:cNvSpPr txBox="1"/>
          <p:nvPr/>
        </p:nvSpPr>
        <p:spPr>
          <a:xfrm>
            <a:off x="30275" y="1592300"/>
            <a:ext cx="53349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2.  Minecraft offered ‘as a Service’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Officially: Mojang Realms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Unofficially: 50+ providers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373950" y="19378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evaluate the scalability of Minecraft-like games?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373950" y="27039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make Minecraft-like games scale to millions?</a:t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55450" y="113300"/>
            <a:ext cx="8474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Minecraft-like Server Performs ‘Best’?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Opencraft: An Umbrella Project</a:t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220729" y="465879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883800" y="1103575"/>
            <a:ext cx="6094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Yardstick</a:t>
            </a:r>
            <a:endParaRPr sz="2400"/>
          </a:p>
        </p:txBody>
      </p:sp>
      <p:sp>
        <p:nvSpPr>
          <p:cNvPr id="166" name="Shape 166"/>
          <p:cNvSpPr txBox="1"/>
          <p:nvPr/>
        </p:nvSpPr>
        <p:spPr>
          <a:xfrm>
            <a:off x="883800" y="1571875"/>
            <a:ext cx="73764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</a:t>
            </a:r>
            <a:r>
              <a:rPr lang="en-GB" sz="1800"/>
              <a:t>benchmark for Minecraft-like services</a:t>
            </a:r>
            <a:endParaRPr sz="2000"/>
          </a:p>
        </p:txBody>
      </p:sp>
      <p:sp>
        <p:nvSpPr>
          <p:cNvPr id="167" name="Shape 167"/>
          <p:cNvSpPr txBox="1"/>
          <p:nvPr/>
        </p:nvSpPr>
        <p:spPr>
          <a:xfrm>
            <a:off x="883800" y="2315400"/>
            <a:ext cx="3352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Meerkat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883800" y="2740248"/>
            <a:ext cx="737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prototype to explore novel scalability techniques for Minecraft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</a:t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460950" y="2886450"/>
            <a:ext cx="54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FEFEF"/>
                </a:solidFill>
              </a:rPr>
              <a:t>A Benchmark for Minecraft-like Services</a:t>
            </a:r>
            <a:endParaRPr sz="18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