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 showSpecialPlsOnTitleSld="0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Shape 19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use gamification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Shape 20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do you want to offer in your course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Shape 24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do you want to offer in your course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Shape 30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Activities we use in practice</a:t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Lab</a:t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Lab bonus assignments: game, interpreter competition, medium access control simulator, TELNET RFC</a:t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Self study</a:t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Tutorials</a:t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But also:</a:t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In-lecture questions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In-lecture quizzes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Shape 36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Gamification works, students like it.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Shape 37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Gamification works, students do more.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hape 38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Shape 38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Shape 39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Shape 39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But there are challenges ahead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Shape 39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Shape 40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do you want to offer in your course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Shape 43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Shape 44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Gamification is </a:t>
            </a:r>
            <a:r>
              <a:rPr lang="en"/>
              <a:t>vulnerable</a:t>
            </a:r>
            <a:r>
              <a:rPr lang="en"/>
              <a:t> to large classrooms. How to cope?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Shape 6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Shape 44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to cope?</a:t>
            </a:r>
            <a:br>
              <a:rPr lang="en"/>
            </a:br>
            <a:r>
              <a:rPr lang="en"/>
              <a:t>1. Better tools. Not the blackboard, brightspace, canvas, bs that there is now.</a:t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2. More teachers. Teaching seems inherently unscalable.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Shape 45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Shape 45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Shape 46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Shape 46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to cope?</a:t>
            </a:r>
            <a:br>
              <a:rPr lang="en"/>
            </a:br>
            <a:r>
              <a:rPr lang="en"/>
              <a:t>1. Better tools. Not the blackboard, brightspace, canvas, bs that there is now.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2. More teachers. Teaching seems inherently unscalable.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Shape 47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Shape 47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to cope?</a:t>
            </a:r>
            <a:br>
              <a:rPr lang="en"/>
            </a:br>
            <a:r>
              <a:rPr lang="en"/>
              <a:t>1. Better tools. Not the blackboard, brightspace, canvas, bs that there is now.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2. More teachers. Teaching seems inherently unscalable.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Shape 48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Shape 48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Shape 49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Shape 50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Shape 50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Shape 51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Shape 51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Shape 51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Shape 52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 questions: who do you want to train? What activities do you offer?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Shape 7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lot of research, but also education!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Shape 8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do you want to offer in your course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Shape 12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Shape 13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Shape 14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Shape 15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do you want to offer in your course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hyperlink" Target="mailto:J.Donkervliet@atlarge-research.com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8.png"/><Relationship Id="rId6" Type="http://schemas.openxmlformats.org/officeDocument/2006/relationships/image" Target="../media/image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png"/><Relationship Id="rId4" Type="http://schemas.openxmlformats.org/officeDocument/2006/relationships/hyperlink" Target="https://atlarge-research.com/Presentations/2017/2017-02-03_GamificationWorks17tue.pdf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.png"/><Relationship Id="rId4" Type="http://schemas.openxmlformats.org/officeDocument/2006/relationships/hyperlink" Target="mailto:J.Donkervliet@atlarge-research.com" TargetMode="Externa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.png"/><Relationship Id="rId4" Type="http://schemas.openxmlformats.org/officeDocument/2006/relationships/hyperlink" Target="mailto:J.Donkervliet@atlarge-research.com" TargetMode="Externa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.png"/><Relationship Id="rId4" Type="http://schemas.openxmlformats.org/officeDocument/2006/relationships/hyperlink" Target="mailto:J.Donkervliet@atlarge-research.com" TargetMode="Externa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Relationship Id="rId4" Type="http://schemas.openxmlformats.org/officeDocument/2006/relationships/image" Target="../media/image19.png"/><Relationship Id="rId5" Type="http://schemas.openxmlformats.org/officeDocument/2006/relationships/image" Target="../media/image24.png"/><Relationship Id="rId6" Type="http://schemas.openxmlformats.org/officeDocument/2006/relationships/image" Target="../media/image9.png"/><Relationship Id="rId7" Type="http://schemas.openxmlformats.org/officeDocument/2006/relationships/image" Target="../media/image18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Higher Education in Computer Systems</a:t>
            </a:r>
            <a:endParaRPr/>
          </a:p>
        </p:txBody>
      </p:sp>
      <p:sp>
        <p:nvSpPr>
          <p:cNvPr id="55" name="Shape 5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Using </a:t>
            </a:r>
            <a:r>
              <a:rPr b="1" lang="en"/>
              <a:t>gamification</a:t>
            </a:r>
            <a:r>
              <a:rPr lang="en"/>
              <a:t> to train</a:t>
            </a:r>
            <a:br>
              <a:rPr lang="en"/>
            </a:br>
            <a:r>
              <a:rPr lang="en"/>
              <a:t>the next generation computer scientists</a:t>
            </a:r>
            <a:endParaRPr/>
          </a:p>
        </p:txBody>
      </p:sp>
      <p:grpSp>
        <p:nvGrpSpPr>
          <p:cNvPr id="56" name="Shape 56"/>
          <p:cNvGrpSpPr/>
          <p:nvPr/>
        </p:nvGrpSpPr>
        <p:grpSpPr>
          <a:xfrm>
            <a:off x="1485350" y="3853175"/>
            <a:ext cx="6173300" cy="1171400"/>
            <a:chOff x="3335925" y="3853175"/>
            <a:chExt cx="6173300" cy="1171400"/>
          </a:xfrm>
        </p:grpSpPr>
        <p:pic>
          <p:nvPicPr>
            <p:cNvPr id="57" name="Shape 5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335925" y="3853175"/>
              <a:ext cx="1171400" cy="1171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8" name="Shape 58"/>
            <p:cNvSpPr txBox="1"/>
            <p:nvPr/>
          </p:nvSpPr>
          <p:spPr>
            <a:xfrm>
              <a:off x="4507325" y="4220475"/>
              <a:ext cx="5001900" cy="43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457200" lvl="0" marL="45720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Jesse Donkervliet</a:t>
              </a:r>
              <a:endParaRPr sz="1800"/>
            </a:p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Twitter:	@jdonkervliet</a:t>
              </a:r>
              <a:endParaRPr sz="1800"/>
            </a:p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Email:	</a:t>
              </a:r>
              <a:r>
                <a:rPr lang="en" sz="1800" u="sng">
                  <a:solidFill>
                    <a:schemeClr val="hlink"/>
                  </a:solidFill>
                  <a:hlinkClick r:id="rId4"/>
                </a:rPr>
                <a:t>J.Donkervliet@atlarge-research.com</a:t>
              </a:r>
              <a:r>
                <a:rPr lang="en" sz="1800"/>
                <a:t> </a:t>
              </a:r>
              <a:r>
                <a:rPr lang="en" sz="1800"/>
                <a:t> </a:t>
              </a:r>
              <a:endParaRPr sz="1800"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Gamified </a:t>
            </a:r>
            <a:r>
              <a:rPr lang="en"/>
              <a:t>course design</a:t>
            </a:r>
            <a:endParaRPr/>
          </a:p>
        </p:txBody>
      </p:sp>
      <p:sp>
        <p:nvSpPr>
          <p:cNvPr id="197" name="Shape 19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Creating a course is like creating a complex puzzle!</a:t>
            </a:r>
            <a:endParaRPr/>
          </a:p>
        </p:txBody>
      </p:sp>
      <p:pic>
        <p:nvPicPr>
          <p:cNvPr id="198" name="Shape 1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999" y="2081949"/>
            <a:ext cx="8250001" cy="270715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Shape 19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Traditional course design</a:t>
            </a:r>
            <a:endParaRPr/>
          </a:p>
        </p:txBody>
      </p:sp>
      <p:sp>
        <p:nvSpPr>
          <p:cNvPr id="205" name="Shape 20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Assignments and exams calibrated to pass the </a:t>
            </a:r>
            <a:r>
              <a:rPr b="1" lang="en"/>
              <a:t>average </a:t>
            </a:r>
            <a:r>
              <a:rPr lang="en"/>
              <a:t>student.</a:t>
            </a:r>
            <a:endParaRPr/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= average difficulty</a:t>
            </a:r>
            <a:endParaRPr/>
          </a:p>
        </p:txBody>
      </p:sp>
      <p:cxnSp>
        <p:nvCxnSpPr>
          <p:cNvPr id="206" name="Shape 206"/>
          <p:cNvCxnSpPr/>
          <p:nvPr/>
        </p:nvCxnSpPr>
        <p:spPr>
          <a:xfrm>
            <a:off x="646350" y="4272650"/>
            <a:ext cx="78513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07" name="Shape 207"/>
          <p:cNvSpPr txBox="1"/>
          <p:nvPr/>
        </p:nvSpPr>
        <p:spPr>
          <a:xfrm>
            <a:off x="2898325" y="2680600"/>
            <a:ext cx="39189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Shape 208"/>
          <p:cNvSpPr txBox="1"/>
          <p:nvPr/>
        </p:nvSpPr>
        <p:spPr>
          <a:xfrm>
            <a:off x="4235250" y="4205550"/>
            <a:ext cx="673500" cy="1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time</a:t>
            </a:r>
            <a:endParaRPr/>
          </a:p>
        </p:txBody>
      </p:sp>
      <p:sp>
        <p:nvSpPr>
          <p:cNvPr id="209" name="Shape 209"/>
          <p:cNvSpPr/>
          <p:nvPr/>
        </p:nvSpPr>
        <p:spPr>
          <a:xfrm rot="-5400000">
            <a:off x="1030800" y="3439275"/>
            <a:ext cx="142800" cy="911700"/>
          </a:xfrm>
          <a:prstGeom prst="leftBracket">
            <a:avLst>
              <a:gd fmla="val 8333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Shape 210"/>
          <p:cNvSpPr/>
          <p:nvPr/>
        </p:nvSpPr>
        <p:spPr>
          <a:xfrm rot="-5400000">
            <a:off x="1942500" y="3439275"/>
            <a:ext cx="142800" cy="911700"/>
          </a:xfrm>
          <a:prstGeom prst="leftBracket">
            <a:avLst>
              <a:gd fmla="val 8333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Shape 211"/>
          <p:cNvSpPr/>
          <p:nvPr/>
        </p:nvSpPr>
        <p:spPr>
          <a:xfrm rot="-5400000">
            <a:off x="2854200" y="3439275"/>
            <a:ext cx="142800" cy="911700"/>
          </a:xfrm>
          <a:prstGeom prst="leftBracket">
            <a:avLst>
              <a:gd fmla="val 8333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Shape 212"/>
          <p:cNvSpPr/>
          <p:nvPr/>
        </p:nvSpPr>
        <p:spPr>
          <a:xfrm rot="-5400000">
            <a:off x="3765900" y="3439275"/>
            <a:ext cx="142800" cy="911700"/>
          </a:xfrm>
          <a:prstGeom prst="leftBracket">
            <a:avLst>
              <a:gd fmla="val 8333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Shape 213"/>
          <p:cNvSpPr/>
          <p:nvPr/>
        </p:nvSpPr>
        <p:spPr>
          <a:xfrm rot="-5400000">
            <a:off x="4677600" y="3439275"/>
            <a:ext cx="142800" cy="911700"/>
          </a:xfrm>
          <a:prstGeom prst="leftBracket">
            <a:avLst>
              <a:gd fmla="val 8333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Shape 214"/>
          <p:cNvSpPr/>
          <p:nvPr/>
        </p:nvSpPr>
        <p:spPr>
          <a:xfrm rot="-5400000">
            <a:off x="5589300" y="3439275"/>
            <a:ext cx="142800" cy="911700"/>
          </a:xfrm>
          <a:prstGeom prst="leftBracket">
            <a:avLst>
              <a:gd fmla="val 8333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Shape 215"/>
          <p:cNvSpPr/>
          <p:nvPr/>
        </p:nvSpPr>
        <p:spPr>
          <a:xfrm rot="-5400000">
            <a:off x="6501000" y="3439275"/>
            <a:ext cx="142800" cy="911700"/>
          </a:xfrm>
          <a:prstGeom prst="leftBracket">
            <a:avLst>
              <a:gd fmla="val 8333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Shape 216"/>
          <p:cNvSpPr/>
          <p:nvPr/>
        </p:nvSpPr>
        <p:spPr>
          <a:xfrm rot="-5400000">
            <a:off x="7412700" y="3439275"/>
            <a:ext cx="142800" cy="911700"/>
          </a:xfrm>
          <a:prstGeom prst="leftBracket">
            <a:avLst>
              <a:gd fmla="val 8333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Shape 217"/>
          <p:cNvSpPr txBox="1"/>
          <p:nvPr/>
        </p:nvSpPr>
        <p:spPr>
          <a:xfrm>
            <a:off x="723275" y="3870350"/>
            <a:ext cx="792600" cy="1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Week 1</a:t>
            </a:r>
            <a:endParaRPr/>
          </a:p>
        </p:txBody>
      </p:sp>
      <p:sp>
        <p:nvSpPr>
          <p:cNvPr id="218" name="Shape 218"/>
          <p:cNvSpPr txBox="1"/>
          <p:nvPr/>
        </p:nvSpPr>
        <p:spPr>
          <a:xfrm>
            <a:off x="1633936" y="3870350"/>
            <a:ext cx="792600" cy="1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Week 2</a:t>
            </a:r>
            <a:endParaRPr/>
          </a:p>
        </p:txBody>
      </p:sp>
      <p:sp>
        <p:nvSpPr>
          <p:cNvPr id="219" name="Shape 219"/>
          <p:cNvSpPr txBox="1"/>
          <p:nvPr/>
        </p:nvSpPr>
        <p:spPr>
          <a:xfrm>
            <a:off x="2544596" y="3870350"/>
            <a:ext cx="792600" cy="1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Week 3</a:t>
            </a:r>
            <a:endParaRPr/>
          </a:p>
        </p:txBody>
      </p:sp>
      <p:sp>
        <p:nvSpPr>
          <p:cNvPr id="220" name="Shape 220"/>
          <p:cNvSpPr txBox="1"/>
          <p:nvPr/>
        </p:nvSpPr>
        <p:spPr>
          <a:xfrm>
            <a:off x="3455257" y="3870350"/>
            <a:ext cx="792600" cy="1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Week 4</a:t>
            </a:r>
            <a:endParaRPr/>
          </a:p>
        </p:txBody>
      </p:sp>
      <p:sp>
        <p:nvSpPr>
          <p:cNvPr id="221" name="Shape 221"/>
          <p:cNvSpPr txBox="1"/>
          <p:nvPr/>
        </p:nvSpPr>
        <p:spPr>
          <a:xfrm>
            <a:off x="4365918" y="3870350"/>
            <a:ext cx="792600" cy="1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Week 5</a:t>
            </a:r>
            <a:endParaRPr/>
          </a:p>
        </p:txBody>
      </p:sp>
      <p:sp>
        <p:nvSpPr>
          <p:cNvPr id="222" name="Shape 222"/>
          <p:cNvSpPr txBox="1"/>
          <p:nvPr/>
        </p:nvSpPr>
        <p:spPr>
          <a:xfrm>
            <a:off x="5276579" y="3870350"/>
            <a:ext cx="792600" cy="1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Week 6</a:t>
            </a:r>
            <a:endParaRPr/>
          </a:p>
        </p:txBody>
      </p:sp>
      <p:sp>
        <p:nvSpPr>
          <p:cNvPr id="223" name="Shape 223"/>
          <p:cNvSpPr txBox="1"/>
          <p:nvPr/>
        </p:nvSpPr>
        <p:spPr>
          <a:xfrm>
            <a:off x="6187239" y="3870350"/>
            <a:ext cx="792600" cy="1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Week 7</a:t>
            </a:r>
            <a:endParaRPr/>
          </a:p>
        </p:txBody>
      </p:sp>
      <p:sp>
        <p:nvSpPr>
          <p:cNvPr id="224" name="Shape 224"/>
          <p:cNvSpPr txBox="1"/>
          <p:nvPr/>
        </p:nvSpPr>
        <p:spPr>
          <a:xfrm>
            <a:off x="7097900" y="3870350"/>
            <a:ext cx="792600" cy="1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Week 8</a:t>
            </a:r>
            <a:endParaRPr/>
          </a:p>
        </p:txBody>
      </p:sp>
      <p:pic>
        <p:nvPicPr>
          <p:cNvPr id="225" name="Shape 2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15273" y="3137798"/>
            <a:ext cx="737650" cy="73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Shape 2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45075" y="3137822"/>
            <a:ext cx="737650" cy="737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Shape 2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68475" y="3137822"/>
            <a:ext cx="737650" cy="737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Shape 2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91875" y="3137822"/>
            <a:ext cx="737650" cy="73762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9" name="Shape 229"/>
          <p:cNvCxnSpPr>
            <a:endCxn id="226" idx="1"/>
          </p:cNvCxnSpPr>
          <p:nvPr/>
        </p:nvCxnSpPr>
        <p:spPr>
          <a:xfrm>
            <a:off x="680275" y="3506636"/>
            <a:ext cx="9648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30" name="Shape 230"/>
          <p:cNvCxnSpPr>
            <a:stCxn id="226" idx="3"/>
            <a:endCxn id="227" idx="1"/>
          </p:cNvCxnSpPr>
          <p:nvPr/>
        </p:nvCxnSpPr>
        <p:spPr>
          <a:xfrm>
            <a:off x="2382725" y="3506636"/>
            <a:ext cx="10857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31" name="Shape 231"/>
          <p:cNvCxnSpPr>
            <a:stCxn id="227" idx="3"/>
            <a:endCxn id="228" idx="1"/>
          </p:cNvCxnSpPr>
          <p:nvPr/>
        </p:nvCxnSpPr>
        <p:spPr>
          <a:xfrm>
            <a:off x="4206125" y="3506636"/>
            <a:ext cx="10857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32" name="Shape 232"/>
          <p:cNvCxnSpPr>
            <a:stCxn id="228" idx="3"/>
            <a:endCxn id="225" idx="1"/>
          </p:cNvCxnSpPr>
          <p:nvPr/>
        </p:nvCxnSpPr>
        <p:spPr>
          <a:xfrm>
            <a:off x="6029525" y="3506636"/>
            <a:ext cx="10857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33" name="Shape 233"/>
          <p:cNvSpPr/>
          <p:nvPr/>
        </p:nvSpPr>
        <p:spPr>
          <a:xfrm>
            <a:off x="3200550" y="2252575"/>
            <a:ext cx="353700" cy="3363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D966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4" name="Shape 2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38770" y="1924613"/>
            <a:ext cx="828850" cy="9922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5" name="Shape 235"/>
          <p:cNvCxnSpPr>
            <a:stCxn id="225" idx="3"/>
            <a:endCxn id="234" idx="1"/>
          </p:cNvCxnSpPr>
          <p:nvPr/>
        </p:nvCxnSpPr>
        <p:spPr>
          <a:xfrm flipH="1" rot="10800000">
            <a:off x="7852923" y="2420636"/>
            <a:ext cx="285900" cy="10860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36" name="Shape 236"/>
          <p:cNvSpPr/>
          <p:nvPr/>
        </p:nvSpPr>
        <p:spPr>
          <a:xfrm>
            <a:off x="1633925" y="2806600"/>
            <a:ext cx="353700" cy="3363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D966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Shape 237"/>
          <p:cNvSpPr/>
          <p:nvPr/>
        </p:nvSpPr>
        <p:spPr>
          <a:xfrm>
            <a:off x="3462900" y="2806600"/>
            <a:ext cx="353700" cy="3363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D966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Shape 238"/>
          <p:cNvSpPr/>
          <p:nvPr/>
        </p:nvSpPr>
        <p:spPr>
          <a:xfrm>
            <a:off x="5289088" y="2806600"/>
            <a:ext cx="353700" cy="3363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D966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Shape 239"/>
          <p:cNvSpPr/>
          <p:nvPr/>
        </p:nvSpPr>
        <p:spPr>
          <a:xfrm>
            <a:off x="7158200" y="2741050"/>
            <a:ext cx="353700" cy="3363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D966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Shape 2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Multiple paths available for students with different </a:t>
            </a:r>
            <a:r>
              <a:rPr b="1" lang="en"/>
              <a:t>skill levels</a:t>
            </a:r>
            <a:r>
              <a:rPr lang="en"/>
              <a:t> and </a:t>
            </a:r>
            <a:r>
              <a:rPr b="1" lang="en"/>
              <a:t>interests</a:t>
            </a:r>
            <a:r>
              <a:rPr lang="en"/>
              <a:t>.</a:t>
            </a:r>
            <a:endParaRPr/>
          </a:p>
        </p:txBody>
      </p:sp>
      <p:sp>
        <p:nvSpPr>
          <p:cNvPr id="246" name="Shape 246"/>
          <p:cNvSpPr/>
          <p:nvPr/>
        </p:nvSpPr>
        <p:spPr>
          <a:xfrm>
            <a:off x="5171725" y="1538770"/>
            <a:ext cx="2942175" cy="678075"/>
          </a:xfrm>
          <a:custGeom>
            <a:pathLst>
              <a:path extrusionOk="0" h="27123" w="117687">
                <a:moveTo>
                  <a:pt x="0" y="25712"/>
                </a:moveTo>
                <a:cubicBezTo>
                  <a:pt x="4186" y="21808"/>
                  <a:pt x="12042" y="5957"/>
                  <a:pt x="25118" y="2288"/>
                </a:cubicBezTo>
                <a:cubicBezTo>
                  <a:pt x="38194" y="-1381"/>
                  <a:pt x="63030" y="-440"/>
                  <a:pt x="78458" y="3699"/>
                </a:cubicBezTo>
                <a:cubicBezTo>
                  <a:pt x="93886" y="7838"/>
                  <a:pt x="111149" y="23219"/>
                  <a:pt x="117687" y="27123"/>
                </a:cubicBezTo>
              </a:path>
            </a:pathLst>
          </a:cu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247" name="Shape 2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Gamified </a:t>
            </a:r>
            <a:r>
              <a:rPr lang="en"/>
              <a:t>course design</a:t>
            </a:r>
            <a:endParaRPr/>
          </a:p>
        </p:txBody>
      </p:sp>
      <p:cxnSp>
        <p:nvCxnSpPr>
          <p:cNvPr id="248" name="Shape 248"/>
          <p:cNvCxnSpPr/>
          <p:nvPr/>
        </p:nvCxnSpPr>
        <p:spPr>
          <a:xfrm>
            <a:off x="646350" y="4272650"/>
            <a:ext cx="78513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49" name="Shape 249"/>
          <p:cNvSpPr txBox="1"/>
          <p:nvPr/>
        </p:nvSpPr>
        <p:spPr>
          <a:xfrm>
            <a:off x="2898325" y="2680600"/>
            <a:ext cx="39189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Shape 250"/>
          <p:cNvSpPr txBox="1"/>
          <p:nvPr/>
        </p:nvSpPr>
        <p:spPr>
          <a:xfrm>
            <a:off x="4235250" y="4205550"/>
            <a:ext cx="673500" cy="1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time</a:t>
            </a:r>
            <a:endParaRPr/>
          </a:p>
        </p:txBody>
      </p:sp>
      <p:sp>
        <p:nvSpPr>
          <p:cNvPr id="251" name="Shape 251"/>
          <p:cNvSpPr/>
          <p:nvPr/>
        </p:nvSpPr>
        <p:spPr>
          <a:xfrm rot="-5400000">
            <a:off x="1030800" y="3439275"/>
            <a:ext cx="142800" cy="911700"/>
          </a:xfrm>
          <a:prstGeom prst="leftBracket">
            <a:avLst>
              <a:gd fmla="val 8333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Shape 252"/>
          <p:cNvSpPr/>
          <p:nvPr/>
        </p:nvSpPr>
        <p:spPr>
          <a:xfrm rot="-5400000">
            <a:off x="1942500" y="3439275"/>
            <a:ext cx="142800" cy="911700"/>
          </a:xfrm>
          <a:prstGeom prst="leftBracket">
            <a:avLst>
              <a:gd fmla="val 8333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Shape 253"/>
          <p:cNvSpPr/>
          <p:nvPr/>
        </p:nvSpPr>
        <p:spPr>
          <a:xfrm rot="-5400000">
            <a:off x="2854200" y="3439275"/>
            <a:ext cx="142800" cy="911700"/>
          </a:xfrm>
          <a:prstGeom prst="leftBracket">
            <a:avLst>
              <a:gd fmla="val 8333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Shape 254"/>
          <p:cNvSpPr/>
          <p:nvPr/>
        </p:nvSpPr>
        <p:spPr>
          <a:xfrm rot="-5400000">
            <a:off x="3765900" y="3439275"/>
            <a:ext cx="142800" cy="911700"/>
          </a:xfrm>
          <a:prstGeom prst="leftBracket">
            <a:avLst>
              <a:gd fmla="val 8333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Shape 255"/>
          <p:cNvSpPr/>
          <p:nvPr/>
        </p:nvSpPr>
        <p:spPr>
          <a:xfrm rot="-5400000">
            <a:off x="4677600" y="3439275"/>
            <a:ext cx="142800" cy="911700"/>
          </a:xfrm>
          <a:prstGeom prst="leftBracket">
            <a:avLst>
              <a:gd fmla="val 8333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Shape 256"/>
          <p:cNvSpPr/>
          <p:nvPr/>
        </p:nvSpPr>
        <p:spPr>
          <a:xfrm rot="-5400000">
            <a:off x="5589300" y="3439275"/>
            <a:ext cx="142800" cy="911700"/>
          </a:xfrm>
          <a:prstGeom prst="leftBracket">
            <a:avLst>
              <a:gd fmla="val 8333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Shape 257"/>
          <p:cNvSpPr/>
          <p:nvPr/>
        </p:nvSpPr>
        <p:spPr>
          <a:xfrm rot="-5400000">
            <a:off x="6501000" y="3439275"/>
            <a:ext cx="142800" cy="911700"/>
          </a:xfrm>
          <a:prstGeom prst="leftBracket">
            <a:avLst>
              <a:gd fmla="val 8333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Shape 258"/>
          <p:cNvSpPr/>
          <p:nvPr/>
        </p:nvSpPr>
        <p:spPr>
          <a:xfrm rot="-5400000">
            <a:off x="7412700" y="3439275"/>
            <a:ext cx="142800" cy="911700"/>
          </a:xfrm>
          <a:prstGeom prst="leftBracket">
            <a:avLst>
              <a:gd fmla="val 8333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Shape 259"/>
          <p:cNvSpPr txBox="1"/>
          <p:nvPr/>
        </p:nvSpPr>
        <p:spPr>
          <a:xfrm>
            <a:off x="723275" y="3870350"/>
            <a:ext cx="792600" cy="1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Week 1</a:t>
            </a:r>
            <a:endParaRPr/>
          </a:p>
        </p:txBody>
      </p:sp>
      <p:sp>
        <p:nvSpPr>
          <p:cNvPr id="260" name="Shape 260"/>
          <p:cNvSpPr txBox="1"/>
          <p:nvPr/>
        </p:nvSpPr>
        <p:spPr>
          <a:xfrm>
            <a:off x="1633936" y="3870350"/>
            <a:ext cx="792600" cy="1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Week 2</a:t>
            </a:r>
            <a:endParaRPr/>
          </a:p>
        </p:txBody>
      </p:sp>
      <p:sp>
        <p:nvSpPr>
          <p:cNvPr id="261" name="Shape 261"/>
          <p:cNvSpPr txBox="1"/>
          <p:nvPr/>
        </p:nvSpPr>
        <p:spPr>
          <a:xfrm>
            <a:off x="2544596" y="3870350"/>
            <a:ext cx="792600" cy="1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Week 3</a:t>
            </a:r>
            <a:endParaRPr/>
          </a:p>
        </p:txBody>
      </p:sp>
      <p:sp>
        <p:nvSpPr>
          <p:cNvPr id="262" name="Shape 262"/>
          <p:cNvSpPr txBox="1"/>
          <p:nvPr/>
        </p:nvSpPr>
        <p:spPr>
          <a:xfrm>
            <a:off x="3455257" y="3870350"/>
            <a:ext cx="792600" cy="1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Week 4</a:t>
            </a:r>
            <a:endParaRPr/>
          </a:p>
        </p:txBody>
      </p:sp>
      <p:sp>
        <p:nvSpPr>
          <p:cNvPr id="263" name="Shape 263"/>
          <p:cNvSpPr txBox="1"/>
          <p:nvPr/>
        </p:nvSpPr>
        <p:spPr>
          <a:xfrm>
            <a:off x="4365918" y="3870350"/>
            <a:ext cx="792600" cy="1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Week 5</a:t>
            </a:r>
            <a:endParaRPr/>
          </a:p>
        </p:txBody>
      </p:sp>
      <p:sp>
        <p:nvSpPr>
          <p:cNvPr id="264" name="Shape 264"/>
          <p:cNvSpPr txBox="1"/>
          <p:nvPr/>
        </p:nvSpPr>
        <p:spPr>
          <a:xfrm>
            <a:off x="5276579" y="3870350"/>
            <a:ext cx="792600" cy="1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Week 6</a:t>
            </a:r>
            <a:endParaRPr/>
          </a:p>
        </p:txBody>
      </p:sp>
      <p:sp>
        <p:nvSpPr>
          <p:cNvPr id="265" name="Shape 265"/>
          <p:cNvSpPr txBox="1"/>
          <p:nvPr/>
        </p:nvSpPr>
        <p:spPr>
          <a:xfrm>
            <a:off x="6187239" y="3870350"/>
            <a:ext cx="792600" cy="1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Week 7</a:t>
            </a:r>
            <a:endParaRPr/>
          </a:p>
        </p:txBody>
      </p:sp>
      <p:sp>
        <p:nvSpPr>
          <p:cNvPr id="266" name="Shape 266"/>
          <p:cNvSpPr txBox="1"/>
          <p:nvPr/>
        </p:nvSpPr>
        <p:spPr>
          <a:xfrm>
            <a:off x="7097900" y="3870350"/>
            <a:ext cx="792600" cy="1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Week 8</a:t>
            </a:r>
            <a:endParaRPr/>
          </a:p>
        </p:txBody>
      </p:sp>
      <p:pic>
        <p:nvPicPr>
          <p:cNvPr id="267" name="Shape 2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15273" y="3137798"/>
            <a:ext cx="737650" cy="73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Shape 2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45075" y="3137822"/>
            <a:ext cx="737650" cy="737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Shape 2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68475" y="3137822"/>
            <a:ext cx="737650" cy="737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Shape 2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91875" y="3137822"/>
            <a:ext cx="737650" cy="73762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1" name="Shape 271"/>
          <p:cNvCxnSpPr>
            <a:endCxn id="268" idx="1"/>
          </p:cNvCxnSpPr>
          <p:nvPr/>
        </p:nvCxnSpPr>
        <p:spPr>
          <a:xfrm>
            <a:off x="680275" y="3506636"/>
            <a:ext cx="9648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72" name="Shape 272"/>
          <p:cNvCxnSpPr>
            <a:stCxn id="268" idx="3"/>
            <a:endCxn id="269" idx="1"/>
          </p:cNvCxnSpPr>
          <p:nvPr/>
        </p:nvCxnSpPr>
        <p:spPr>
          <a:xfrm>
            <a:off x="2382725" y="3506636"/>
            <a:ext cx="10857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73" name="Shape 273"/>
          <p:cNvCxnSpPr>
            <a:stCxn id="269" idx="3"/>
            <a:endCxn id="270" idx="1"/>
          </p:cNvCxnSpPr>
          <p:nvPr/>
        </p:nvCxnSpPr>
        <p:spPr>
          <a:xfrm>
            <a:off x="4206125" y="3506636"/>
            <a:ext cx="10857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74" name="Shape 274"/>
          <p:cNvCxnSpPr>
            <a:stCxn id="270" idx="3"/>
            <a:endCxn id="267" idx="1"/>
          </p:cNvCxnSpPr>
          <p:nvPr/>
        </p:nvCxnSpPr>
        <p:spPr>
          <a:xfrm>
            <a:off x="6029525" y="3506636"/>
            <a:ext cx="10857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275" name="Shape 2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93400" y="1893359"/>
            <a:ext cx="737650" cy="73762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6" name="Shape 276"/>
          <p:cNvCxnSpPr>
            <a:stCxn id="269" idx="0"/>
            <a:endCxn id="275" idx="1"/>
          </p:cNvCxnSpPr>
          <p:nvPr/>
        </p:nvCxnSpPr>
        <p:spPr>
          <a:xfrm flipH="1" rot="10800000">
            <a:off x="3837300" y="2262122"/>
            <a:ext cx="556200" cy="8757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277" name="Shape 2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16700" y="1893359"/>
            <a:ext cx="737650" cy="73762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8" name="Shape 278"/>
          <p:cNvCxnSpPr>
            <a:stCxn id="270" idx="0"/>
            <a:endCxn id="277" idx="1"/>
          </p:cNvCxnSpPr>
          <p:nvPr/>
        </p:nvCxnSpPr>
        <p:spPr>
          <a:xfrm flipH="1" rot="10800000">
            <a:off x="5660700" y="2262122"/>
            <a:ext cx="456000" cy="8757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79" name="Shape 279"/>
          <p:cNvSpPr txBox="1"/>
          <p:nvPr/>
        </p:nvSpPr>
        <p:spPr>
          <a:xfrm>
            <a:off x="4157979" y="2495550"/>
            <a:ext cx="1182000" cy="41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Open ended assignment</a:t>
            </a:r>
            <a:endParaRPr/>
          </a:p>
        </p:txBody>
      </p:sp>
      <p:sp>
        <p:nvSpPr>
          <p:cNvPr id="280" name="Shape 280"/>
          <p:cNvSpPr txBox="1"/>
          <p:nvPr/>
        </p:nvSpPr>
        <p:spPr>
          <a:xfrm>
            <a:off x="5846254" y="2492975"/>
            <a:ext cx="1182000" cy="41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Competition</a:t>
            </a:r>
            <a:endParaRPr/>
          </a:p>
        </p:txBody>
      </p:sp>
      <p:sp>
        <p:nvSpPr>
          <p:cNvPr id="281" name="Shape 281"/>
          <p:cNvSpPr txBox="1"/>
          <p:nvPr/>
        </p:nvSpPr>
        <p:spPr>
          <a:xfrm>
            <a:off x="2898325" y="2680600"/>
            <a:ext cx="39189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82" name="Shape 282"/>
          <p:cNvCxnSpPr>
            <a:endCxn id="283" idx="1"/>
          </p:cNvCxnSpPr>
          <p:nvPr/>
        </p:nvCxnSpPr>
        <p:spPr>
          <a:xfrm flipH="1" rot="10800000">
            <a:off x="2013775" y="2262173"/>
            <a:ext cx="543000" cy="8757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84" name="Shape 284"/>
          <p:cNvSpPr txBox="1"/>
          <p:nvPr/>
        </p:nvSpPr>
        <p:spPr>
          <a:xfrm>
            <a:off x="2334604" y="2630975"/>
            <a:ext cx="1182000" cy="41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3" name="Shape 2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56775" y="1893359"/>
            <a:ext cx="737650" cy="737628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Shape 285"/>
          <p:cNvSpPr/>
          <p:nvPr/>
        </p:nvSpPr>
        <p:spPr>
          <a:xfrm>
            <a:off x="1633925" y="2806600"/>
            <a:ext cx="353700" cy="3363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D966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Shape 286"/>
          <p:cNvSpPr/>
          <p:nvPr/>
        </p:nvSpPr>
        <p:spPr>
          <a:xfrm>
            <a:off x="3462900" y="2806600"/>
            <a:ext cx="353700" cy="3363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D966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Shape 287"/>
          <p:cNvSpPr/>
          <p:nvPr/>
        </p:nvSpPr>
        <p:spPr>
          <a:xfrm>
            <a:off x="5289088" y="2806600"/>
            <a:ext cx="353700" cy="3363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D966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Shape 288"/>
          <p:cNvSpPr/>
          <p:nvPr/>
        </p:nvSpPr>
        <p:spPr>
          <a:xfrm>
            <a:off x="6029513" y="1578288"/>
            <a:ext cx="353700" cy="3363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D966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Shape 289"/>
          <p:cNvSpPr/>
          <p:nvPr/>
        </p:nvSpPr>
        <p:spPr>
          <a:xfrm>
            <a:off x="6406700" y="1578288"/>
            <a:ext cx="353700" cy="3363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D966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Shape 290"/>
          <p:cNvSpPr/>
          <p:nvPr/>
        </p:nvSpPr>
        <p:spPr>
          <a:xfrm>
            <a:off x="4157963" y="1578288"/>
            <a:ext cx="353700" cy="3363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D966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Shape 291"/>
          <p:cNvSpPr/>
          <p:nvPr/>
        </p:nvSpPr>
        <p:spPr>
          <a:xfrm>
            <a:off x="4535150" y="1578288"/>
            <a:ext cx="353700" cy="3363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D966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Shape 292"/>
          <p:cNvSpPr/>
          <p:nvPr/>
        </p:nvSpPr>
        <p:spPr>
          <a:xfrm>
            <a:off x="4912350" y="1578288"/>
            <a:ext cx="353700" cy="3363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D966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Shape 293"/>
          <p:cNvSpPr/>
          <p:nvPr/>
        </p:nvSpPr>
        <p:spPr>
          <a:xfrm>
            <a:off x="2528275" y="1578288"/>
            <a:ext cx="353700" cy="3363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D966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Shape 294"/>
          <p:cNvSpPr/>
          <p:nvPr/>
        </p:nvSpPr>
        <p:spPr>
          <a:xfrm>
            <a:off x="2905463" y="1578288"/>
            <a:ext cx="353700" cy="3363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D966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5" name="Shape 29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38770" y="1924613"/>
            <a:ext cx="828850" cy="9922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6" name="Shape 296"/>
          <p:cNvCxnSpPr>
            <a:endCxn id="295" idx="1"/>
          </p:cNvCxnSpPr>
          <p:nvPr/>
        </p:nvCxnSpPr>
        <p:spPr>
          <a:xfrm flipH="1" rot="10800000">
            <a:off x="7852870" y="2420725"/>
            <a:ext cx="285900" cy="10860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97" name="Shape 297"/>
          <p:cNvCxnSpPr>
            <a:stCxn id="277" idx="3"/>
          </p:cNvCxnSpPr>
          <p:nvPr/>
        </p:nvCxnSpPr>
        <p:spPr>
          <a:xfrm>
            <a:off x="6854350" y="2262173"/>
            <a:ext cx="1146600" cy="663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98" name="Shape 298"/>
          <p:cNvSpPr/>
          <p:nvPr/>
        </p:nvSpPr>
        <p:spPr>
          <a:xfrm>
            <a:off x="7158200" y="2741050"/>
            <a:ext cx="353700" cy="3363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D966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Shape 29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4" name="Shape 304"/>
          <p:cNvCxnSpPr/>
          <p:nvPr/>
        </p:nvCxnSpPr>
        <p:spPr>
          <a:xfrm>
            <a:off x="646350" y="4272650"/>
            <a:ext cx="78513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05" name="Shape 305"/>
          <p:cNvSpPr txBox="1"/>
          <p:nvPr/>
        </p:nvSpPr>
        <p:spPr>
          <a:xfrm>
            <a:off x="2898325" y="2680600"/>
            <a:ext cx="39189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Shape 306"/>
          <p:cNvSpPr txBox="1"/>
          <p:nvPr/>
        </p:nvSpPr>
        <p:spPr>
          <a:xfrm>
            <a:off x="4235250" y="4205550"/>
            <a:ext cx="673500" cy="1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time</a:t>
            </a:r>
            <a:endParaRPr/>
          </a:p>
        </p:txBody>
      </p:sp>
      <p:sp>
        <p:nvSpPr>
          <p:cNvPr id="307" name="Shape 307"/>
          <p:cNvSpPr/>
          <p:nvPr/>
        </p:nvSpPr>
        <p:spPr>
          <a:xfrm rot="-5400000">
            <a:off x="1030800" y="3439275"/>
            <a:ext cx="142800" cy="911700"/>
          </a:xfrm>
          <a:prstGeom prst="leftBracket">
            <a:avLst>
              <a:gd fmla="val 8333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Shape 308"/>
          <p:cNvSpPr/>
          <p:nvPr/>
        </p:nvSpPr>
        <p:spPr>
          <a:xfrm rot="-5400000">
            <a:off x="1942500" y="3439275"/>
            <a:ext cx="142800" cy="911700"/>
          </a:xfrm>
          <a:prstGeom prst="leftBracket">
            <a:avLst>
              <a:gd fmla="val 8333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Shape 309"/>
          <p:cNvSpPr/>
          <p:nvPr/>
        </p:nvSpPr>
        <p:spPr>
          <a:xfrm rot="-5400000">
            <a:off x="2854200" y="3439275"/>
            <a:ext cx="142800" cy="911700"/>
          </a:xfrm>
          <a:prstGeom prst="leftBracket">
            <a:avLst>
              <a:gd fmla="val 8333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Shape 310"/>
          <p:cNvSpPr/>
          <p:nvPr/>
        </p:nvSpPr>
        <p:spPr>
          <a:xfrm rot="-5400000">
            <a:off x="3765900" y="3439275"/>
            <a:ext cx="142800" cy="911700"/>
          </a:xfrm>
          <a:prstGeom prst="leftBracket">
            <a:avLst>
              <a:gd fmla="val 8333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Shape 311"/>
          <p:cNvSpPr/>
          <p:nvPr/>
        </p:nvSpPr>
        <p:spPr>
          <a:xfrm rot="-5400000">
            <a:off x="4677600" y="3439275"/>
            <a:ext cx="142800" cy="911700"/>
          </a:xfrm>
          <a:prstGeom prst="leftBracket">
            <a:avLst>
              <a:gd fmla="val 8333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Shape 312"/>
          <p:cNvSpPr/>
          <p:nvPr/>
        </p:nvSpPr>
        <p:spPr>
          <a:xfrm rot="-5400000">
            <a:off x="5589300" y="3439275"/>
            <a:ext cx="142800" cy="911700"/>
          </a:xfrm>
          <a:prstGeom prst="leftBracket">
            <a:avLst>
              <a:gd fmla="val 8333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Shape 313"/>
          <p:cNvSpPr/>
          <p:nvPr/>
        </p:nvSpPr>
        <p:spPr>
          <a:xfrm rot="-5400000">
            <a:off x="6501000" y="3439275"/>
            <a:ext cx="142800" cy="911700"/>
          </a:xfrm>
          <a:prstGeom prst="leftBracket">
            <a:avLst>
              <a:gd fmla="val 8333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Shape 314"/>
          <p:cNvSpPr/>
          <p:nvPr/>
        </p:nvSpPr>
        <p:spPr>
          <a:xfrm rot="-5400000">
            <a:off x="7412700" y="3439275"/>
            <a:ext cx="142800" cy="911700"/>
          </a:xfrm>
          <a:prstGeom prst="leftBracket">
            <a:avLst>
              <a:gd fmla="val 8333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Shape 315"/>
          <p:cNvSpPr txBox="1"/>
          <p:nvPr/>
        </p:nvSpPr>
        <p:spPr>
          <a:xfrm>
            <a:off x="723275" y="3870350"/>
            <a:ext cx="792600" cy="1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Week 1</a:t>
            </a:r>
            <a:endParaRPr/>
          </a:p>
        </p:txBody>
      </p:sp>
      <p:sp>
        <p:nvSpPr>
          <p:cNvPr id="316" name="Shape 316"/>
          <p:cNvSpPr txBox="1"/>
          <p:nvPr/>
        </p:nvSpPr>
        <p:spPr>
          <a:xfrm>
            <a:off x="1633936" y="3870350"/>
            <a:ext cx="792600" cy="1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Week 2</a:t>
            </a:r>
            <a:endParaRPr/>
          </a:p>
        </p:txBody>
      </p:sp>
      <p:sp>
        <p:nvSpPr>
          <p:cNvPr id="317" name="Shape 317"/>
          <p:cNvSpPr txBox="1"/>
          <p:nvPr/>
        </p:nvSpPr>
        <p:spPr>
          <a:xfrm>
            <a:off x="2544596" y="3870350"/>
            <a:ext cx="792600" cy="1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Week 3</a:t>
            </a:r>
            <a:endParaRPr/>
          </a:p>
        </p:txBody>
      </p:sp>
      <p:sp>
        <p:nvSpPr>
          <p:cNvPr id="318" name="Shape 318"/>
          <p:cNvSpPr txBox="1"/>
          <p:nvPr/>
        </p:nvSpPr>
        <p:spPr>
          <a:xfrm>
            <a:off x="3455257" y="3870350"/>
            <a:ext cx="792600" cy="1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Week 4</a:t>
            </a:r>
            <a:endParaRPr/>
          </a:p>
        </p:txBody>
      </p:sp>
      <p:sp>
        <p:nvSpPr>
          <p:cNvPr id="319" name="Shape 319"/>
          <p:cNvSpPr txBox="1"/>
          <p:nvPr/>
        </p:nvSpPr>
        <p:spPr>
          <a:xfrm>
            <a:off x="4365918" y="3870350"/>
            <a:ext cx="792600" cy="1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Week 5</a:t>
            </a:r>
            <a:endParaRPr/>
          </a:p>
        </p:txBody>
      </p:sp>
      <p:sp>
        <p:nvSpPr>
          <p:cNvPr id="320" name="Shape 320"/>
          <p:cNvSpPr txBox="1"/>
          <p:nvPr/>
        </p:nvSpPr>
        <p:spPr>
          <a:xfrm>
            <a:off x="5276579" y="3870350"/>
            <a:ext cx="792600" cy="1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Week 6</a:t>
            </a:r>
            <a:endParaRPr/>
          </a:p>
        </p:txBody>
      </p:sp>
      <p:sp>
        <p:nvSpPr>
          <p:cNvPr id="321" name="Shape 321"/>
          <p:cNvSpPr txBox="1"/>
          <p:nvPr/>
        </p:nvSpPr>
        <p:spPr>
          <a:xfrm>
            <a:off x="6187239" y="3870350"/>
            <a:ext cx="792600" cy="1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Week 7</a:t>
            </a:r>
            <a:endParaRPr/>
          </a:p>
        </p:txBody>
      </p:sp>
      <p:sp>
        <p:nvSpPr>
          <p:cNvPr id="322" name="Shape 322"/>
          <p:cNvSpPr txBox="1"/>
          <p:nvPr/>
        </p:nvSpPr>
        <p:spPr>
          <a:xfrm>
            <a:off x="7097900" y="3870350"/>
            <a:ext cx="792600" cy="1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Week 8</a:t>
            </a:r>
            <a:endParaRPr/>
          </a:p>
        </p:txBody>
      </p:sp>
      <p:pic>
        <p:nvPicPr>
          <p:cNvPr id="323" name="Shape 3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15273" y="3137798"/>
            <a:ext cx="737650" cy="73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Shape 3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45075" y="3137822"/>
            <a:ext cx="737650" cy="737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Shape 3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68475" y="3137822"/>
            <a:ext cx="737650" cy="737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Shape 3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91875" y="3137822"/>
            <a:ext cx="737650" cy="73762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7" name="Shape 327"/>
          <p:cNvCxnSpPr>
            <a:endCxn id="324" idx="1"/>
          </p:cNvCxnSpPr>
          <p:nvPr/>
        </p:nvCxnSpPr>
        <p:spPr>
          <a:xfrm>
            <a:off x="680275" y="3506636"/>
            <a:ext cx="9648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28" name="Shape 328"/>
          <p:cNvCxnSpPr>
            <a:stCxn id="324" idx="3"/>
            <a:endCxn id="325" idx="1"/>
          </p:cNvCxnSpPr>
          <p:nvPr/>
        </p:nvCxnSpPr>
        <p:spPr>
          <a:xfrm>
            <a:off x="2382725" y="3506636"/>
            <a:ext cx="10857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29" name="Shape 329"/>
          <p:cNvCxnSpPr>
            <a:stCxn id="325" idx="3"/>
            <a:endCxn id="326" idx="1"/>
          </p:cNvCxnSpPr>
          <p:nvPr/>
        </p:nvCxnSpPr>
        <p:spPr>
          <a:xfrm>
            <a:off x="4206125" y="3506636"/>
            <a:ext cx="10857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30" name="Shape 330"/>
          <p:cNvCxnSpPr>
            <a:stCxn id="326" idx="3"/>
            <a:endCxn id="323" idx="1"/>
          </p:cNvCxnSpPr>
          <p:nvPr/>
        </p:nvCxnSpPr>
        <p:spPr>
          <a:xfrm>
            <a:off x="6029525" y="3506636"/>
            <a:ext cx="10857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331" name="Shape 3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93400" y="1893359"/>
            <a:ext cx="737650" cy="73762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2" name="Shape 332"/>
          <p:cNvCxnSpPr>
            <a:stCxn id="325" idx="0"/>
            <a:endCxn id="331" idx="1"/>
          </p:cNvCxnSpPr>
          <p:nvPr/>
        </p:nvCxnSpPr>
        <p:spPr>
          <a:xfrm flipH="1" rot="10800000">
            <a:off x="3837300" y="2262122"/>
            <a:ext cx="556200" cy="8757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333" name="Shape 3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16700" y="1893359"/>
            <a:ext cx="737650" cy="73762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4" name="Shape 334"/>
          <p:cNvCxnSpPr>
            <a:stCxn id="326" idx="0"/>
            <a:endCxn id="333" idx="1"/>
          </p:cNvCxnSpPr>
          <p:nvPr/>
        </p:nvCxnSpPr>
        <p:spPr>
          <a:xfrm flipH="1" rot="10800000">
            <a:off x="5660700" y="2262122"/>
            <a:ext cx="456000" cy="8757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35" name="Shape 335"/>
          <p:cNvSpPr txBox="1"/>
          <p:nvPr/>
        </p:nvSpPr>
        <p:spPr>
          <a:xfrm>
            <a:off x="4157979" y="2495550"/>
            <a:ext cx="1182000" cy="41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Open ended assignment</a:t>
            </a:r>
            <a:endParaRPr/>
          </a:p>
        </p:txBody>
      </p:sp>
      <p:sp>
        <p:nvSpPr>
          <p:cNvPr id="336" name="Shape 336"/>
          <p:cNvSpPr txBox="1"/>
          <p:nvPr/>
        </p:nvSpPr>
        <p:spPr>
          <a:xfrm>
            <a:off x="5846254" y="2492975"/>
            <a:ext cx="1182000" cy="41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Competition</a:t>
            </a:r>
            <a:endParaRPr/>
          </a:p>
        </p:txBody>
      </p:sp>
      <p:pic>
        <p:nvPicPr>
          <p:cNvPr id="337" name="Shape 3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56748" y="480805"/>
            <a:ext cx="737650" cy="737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Shape 3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68423" y="480805"/>
            <a:ext cx="737650" cy="73766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9" name="Shape 339"/>
          <p:cNvCxnSpPr>
            <a:endCxn id="337" idx="1"/>
          </p:cNvCxnSpPr>
          <p:nvPr/>
        </p:nvCxnSpPr>
        <p:spPr>
          <a:xfrm>
            <a:off x="733948" y="849639"/>
            <a:ext cx="18228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40" name="Shape 340"/>
          <p:cNvCxnSpPr>
            <a:stCxn id="337" idx="3"/>
            <a:endCxn id="338" idx="1"/>
          </p:cNvCxnSpPr>
          <p:nvPr/>
        </p:nvCxnSpPr>
        <p:spPr>
          <a:xfrm>
            <a:off x="3294398" y="849639"/>
            <a:ext cx="27741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41" name="Shape 341"/>
          <p:cNvCxnSpPr>
            <a:stCxn id="324" idx="0"/>
            <a:endCxn id="342" idx="1"/>
          </p:cNvCxnSpPr>
          <p:nvPr/>
        </p:nvCxnSpPr>
        <p:spPr>
          <a:xfrm flipH="1" rot="10800000">
            <a:off x="2013900" y="2262122"/>
            <a:ext cx="543000" cy="8757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43" name="Shape 343"/>
          <p:cNvSpPr txBox="1"/>
          <p:nvPr/>
        </p:nvSpPr>
        <p:spPr>
          <a:xfrm>
            <a:off x="2334604" y="2630975"/>
            <a:ext cx="1182000" cy="41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42" name="Shape 3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56775" y="1893359"/>
            <a:ext cx="737650" cy="737628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Shape 344"/>
          <p:cNvSpPr/>
          <p:nvPr/>
        </p:nvSpPr>
        <p:spPr>
          <a:xfrm>
            <a:off x="1633925" y="2806600"/>
            <a:ext cx="353700" cy="3363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D966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Shape 345"/>
          <p:cNvSpPr/>
          <p:nvPr/>
        </p:nvSpPr>
        <p:spPr>
          <a:xfrm>
            <a:off x="3462900" y="2806600"/>
            <a:ext cx="353700" cy="3363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D966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Shape 346"/>
          <p:cNvSpPr/>
          <p:nvPr/>
        </p:nvSpPr>
        <p:spPr>
          <a:xfrm>
            <a:off x="5289088" y="2806600"/>
            <a:ext cx="353700" cy="3363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D966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Shape 347"/>
          <p:cNvSpPr/>
          <p:nvPr/>
        </p:nvSpPr>
        <p:spPr>
          <a:xfrm>
            <a:off x="6029513" y="1578288"/>
            <a:ext cx="353700" cy="3363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D966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Shape 348"/>
          <p:cNvSpPr/>
          <p:nvPr/>
        </p:nvSpPr>
        <p:spPr>
          <a:xfrm>
            <a:off x="6406700" y="1578288"/>
            <a:ext cx="353700" cy="3363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D966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Shape 349"/>
          <p:cNvSpPr/>
          <p:nvPr/>
        </p:nvSpPr>
        <p:spPr>
          <a:xfrm>
            <a:off x="4157963" y="1578288"/>
            <a:ext cx="353700" cy="3363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D966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Shape 350"/>
          <p:cNvSpPr/>
          <p:nvPr/>
        </p:nvSpPr>
        <p:spPr>
          <a:xfrm>
            <a:off x="4535150" y="1578288"/>
            <a:ext cx="353700" cy="3363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D966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Shape 351"/>
          <p:cNvSpPr/>
          <p:nvPr/>
        </p:nvSpPr>
        <p:spPr>
          <a:xfrm>
            <a:off x="4912350" y="1578288"/>
            <a:ext cx="353700" cy="3363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D966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Shape 352"/>
          <p:cNvSpPr/>
          <p:nvPr/>
        </p:nvSpPr>
        <p:spPr>
          <a:xfrm>
            <a:off x="2748725" y="100863"/>
            <a:ext cx="353700" cy="3363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D966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Shape 353"/>
          <p:cNvSpPr/>
          <p:nvPr/>
        </p:nvSpPr>
        <p:spPr>
          <a:xfrm>
            <a:off x="6069175" y="144513"/>
            <a:ext cx="353700" cy="3363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D966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Shape 354"/>
          <p:cNvSpPr/>
          <p:nvPr/>
        </p:nvSpPr>
        <p:spPr>
          <a:xfrm>
            <a:off x="6452375" y="144513"/>
            <a:ext cx="353700" cy="3363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D966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55" name="Shape 3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38770" y="1924613"/>
            <a:ext cx="828850" cy="9922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6" name="Shape 356"/>
          <p:cNvCxnSpPr>
            <a:endCxn id="355" idx="1"/>
          </p:cNvCxnSpPr>
          <p:nvPr/>
        </p:nvCxnSpPr>
        <p:spPr>
          <a:xfrm flipH="1" rot="10800000">
            <a:off x="7852870" y="2420725"/>
            <a:ext cx="285900" cy="10860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57" name="Shape 357"/>
          <p:cNvCxnSpPr/>
          <p:nvPr/>
        </p:nvCxnSpPr>
        <p:spPr>
          <a:xfrm>
            <a:off x="6854350" y="2262173"/>
            <a:ext cx="1146600" cy="663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58" name="Shape 358"/>
          <p:cNvCxnSpPr>
            <a:stCxn id="338" idx="3"/>
          </p:cNvCxnSpPr>
          <p:nvPr/>
        </p:nvCxnSpPr>
        <p:spPr>
          <a:xfrm>
            <a:off x="6806073" y="849639"/>
            <a:ext cx="1295100" cy="12075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59" name="Shape 359"/>
          <p:cNvSpPr/>
          <p:nvPr/>
        </p:nvSpPr>
        <p:spPr>
          <a:xfrm>
            <a:off x="5171725" y="1538770"/>
            <a:ext cx="2942175" cy="678075"/>
          </a:xfrm>
          <a:custGeom>
            <a:pathLst>
              <a:path extrusionOk="0" h="27123" w="117687">
                <a:moveTo>
                  <a:pt x="0" y="25712"/>
                </a:moveTo>
                <a:cubicBezTo>
                  <a:pt x="4186" y="21808"/>
                  <a:pt x="12042" y="5957"/>
                  <a:pt x="25118" y="2288"/>
                </a:cubicBezTo>
                <a:cubicBezTo>
                  <a:pt x="38194" y="-1381"/>
                  <a:pt x="63030" y="-440"/>
                  <a:pt x="78458" y="3699"/>
                </a:cubicBezTo>
                <a:cubicBezTo>
                  <a:pt x="93886" y="7838"/>
                  <a:pt x="111149" y="23219"/>
                  <a:pt x="117687" y="27123"/>
                </a:cubicBezTo>
              </a:path>
            </a:pathLst>
          </a:cu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360" name="Shape 36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61" name="Shape 361"/>
          <p:cNvSpPr/>
          <p:nvPr/>
        </p:nvSpPr>
        <p:spPr>
          <a:xfrm>
            <a:off x="2528275" y="1578288"/>
            <a:ext cx="353700" cy="3363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D966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Shape 362"/>
          <p:cNvSpPr/>
          <p:nvPr/>
        </p:nvSpPr>
        <p:spPr>
          <a:xfrm>
            <a:off x="2905463" y="1578288"/>
            <a:ext cx="353700" cy="3363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D966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Shape 363"/>
          <p:cNvSpPr/>
          <p:nvPr/>
        </p:nvSpPr>
        <p:spPr>
          <a:xfrm>
            <a:off x="7158200" y="2741050"/>
            <a:ext cx="353700" cy="3363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D966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Shape 36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70" name="Shape 3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2" cy="6095987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Shape 37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hape 37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Shape 37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78" name="Shape 3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2875" y="242750"/>
            <a:ext cx="8298250" cy="46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Shape 379"/>
          <p:cNvSpPr txBox="1"/>
          <p:nvPr/>
        </p:nvSpPr>
        <p:spPr>
          <a:xfrm>
            <a:off x="0" y="4652100"/>
            <a:ext cx="6717900" cy="491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Source: </a:t>
            </a:r>
            <a:r>
              <a:rPr lang="en" sz="600" u="sng">
                <a:solidFill>
                  <a:schemeClr val="hlink"/>
                </a:solidFill>
                <a:hlinkClick r:id="rId4"/>
              </a:rPr>
              <a:t>https://atlarge-research.com/Presentations/2017/2017-02-03_GamificationWorks17tue.pdf</a:t>
            </a:r>
            <a:r>
              <a:rPr lang="en" sz="600"/>
              <a:t> </a:t>
            </a:r>
            <a:endParaRPr sz="600"/>
          </a:p>
        </p:txBody>
      </p:sp>
      <p:sp>
        <p:nvSpPr>
          <p:cNvPr id="380" name="Shape 38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hape 38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Shape 38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87" name="Shape 3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7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Shape 38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hape 39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Shape 39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95" name="Shape 3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86" y="0"/>
            <a:ext cx="8991426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Shape 396"/>
          <p:cNvSpPr/>
          <p:nvPr/>
        </p:nvSpPr>
        <p:spPr>
          <a:xfrm>
            <a:off x="-199300" y="4867550"/>
            <a:ext cx="820200" cy="33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Shape 39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Traditional course design</a:t>
            </a:r>
            <a:endParaRPr/>
          </a:p>
        </p:txBody>
      </p:sp>
      <p:sp>
        <p:nvSpPr>
          <p:cNvPr id="403" name="Shape 40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Assignments and exams calibrated to pass the </a:t>
            </a:r>
            <a:r>
              <a:rPr b="1" lang="en"/>
              <a:t>average </a:t>
            </a:r>
            <a:r>
              <a:rPr lang="en"/>
              <a:t>student.</a:t>
            </a:r>
            <a:endParaRPr/>
          </a:p>
        </p:txBody>
      </p:sp>
      <p:cxnSp>
        <p:nvCxnSpPr>
          <p:cNvPr id="404" name="Shape 404"/>
          <p:cNvCxnSpPr/>
          <p:nvPr/>
        </p:nvCxnSpPr>
        <p:spPr>
          <a:xfrm>
            <a:off x="646350" y="4272650"/>
            <a:ext cx="78513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05" name="Shape 405"/>
          <p:cNvSpPr txBox="1"/>
          <p:nvPr/>
        </p:nvSpPr>
        <p:spPr>
          <a:xfrm>
            <a:off x="2898325" y="2680600"/>
            <a:ext cx="39189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Shape 406"/>
          <p:cNvSpPr txBox="1"/>
          <p:nvPr/>
        </p:nvSpPr>
        <p:spPr>
          <a:xfrm>
            <a:off x="4235250" y="4205550"/>
            <a:ext cx="673500" cy="1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time</a:t>
            </a:r>
            <a:endParaRPr/>
          </a:p>
        </p:txBody>
      </p:sp>
      <p:sp>
        <p:nvSpPr>
          <p:cNvPr id="407" name="Shape 407"/>
          <p:cNvSpPr/>
          <p:nvPr/>
        </p:nvSpPr>
        <p:spPr>
          <a:xfrm rot="-5400000">
            <a:off x="1030800" y="3439275"/>
            <a:ext cx="142800" cy="911700"/>
          </a:xfrm>
          <a:prstGeom prst="leftBracket">
            <a:avLst>
              <a:gd fmla="val 8333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Shape 408"/>
          <p:cNvSpPr/>
          <p:nvPr/>
        </p:nvSpPr>
        <p:spPr>
          <a:xfrm rot="-5400000">
            <a:off x="1942500" y="3439275"/>
            <a:ext cx="142800" cy="911700"/>
          </a:xfrm>
          <a:prstGeom prst="leftBracket">
            <a:avLst>
              <a:gd fmla="val 8333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Shape 409"/>
          <p:cNvSpPr/>
          <p:nvPr/>
        </p:nvSpPr>
        <p:spPr>
          <a:xfrm rot="-5400000">
            <a:off x="2854200" y="3439275"/>
            <a:ext cx="142800" cy="911700"/>
          </a:xfrm>
          <a:prstGeom prst="leftBracket">
            <a:avLst>
              <a:gd fmla="val 8333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Shape 410"/>
          <p:cNvSpPr/>
          <p:nvPr/>
        </p:nvSpPr>
        <p:spPr>
          <a:xfrm rot="-5400000">
            <a:off x="3765900" y="3439275"/>
            <a:ext cx="142800" cy="911700"/>
          </a:xfrm>
          <a:prstGeom prst="leftBracket">
            <a:avLst>
              <a:gd fmla="val 8333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Shape 411"/>
          <p:cNvSpPr/>
          <p:nvPr/>
        </p:nvSpPr>
        <p:spPr>
          <a:xfrm rot="-5400000">
            <a:off x="4677600" y="3439275"/>
            <a:ext cx="142800" cy="911700"/>
          </a:xfrm>
          <a:prstGeom prst="leftBracket">
            <a:avLst>
              <a:gd fmla="val 8333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Shape 412"/>
          <p:cNvSpPr/>
          <p:nvPr/>
        </p:nvSpPr>
        <p:spPr>
          <a:xfrm rot="-5400000">
            <a:off x="5589300" y="3439275"/>
            <a:ext cx="142800" cy="911700"/>
          </a:xfrm>
          <a:prstGeom prst="leftBracket">
            <a:avLst>
              <a:gd fmla="val 8333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Shape 413"/>
          <p:cNvSpPr/>
          <p:nvPr/>
        </p:nvSpPr>
        <p:spPr>
          <a:xfrm rot="-5400000">
            <a:off x="6501000" y="3439275"/>
            <a:ext cx="142800" cy="911700"/>
          </a:xfrm>
          <a:prstGeom prst="leftBracket">
            <a:avLst>
              <a:gd fmla="val 8333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Shape 414"/>
          <p:cNvSpPr/>
          <p:nvPr/>
        </p:nvSpPr>
        <p:spPr>
          <a:xfrm rot="-5400000">
            <a:off x="7412700" y="3439275"/>
            <a:ext cx="142800" cy="911700"/>
          </a:xfrm>
          <a:prstGeom prst="leftBracket">
            <a:avLst>
              <a:gd fmla="val 8333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Shape 415"/>
          <p:cNvSpPr txBox="1"/>
          <p:nvPr/>
        </p:nvSpPr>
        <p:spPr>
          <a:xfrm>
            <a:off x="723275" y="3870350"/>
            <a:ext cx="792600" cy="1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Week 1</a:t>
            </a:r>
            <a:endParaRPr/>
          </a:p>
        </p:txBody>
      </p:sp>
      <p:sp>
        <p:nvSpPr>
          <p:cNvPr id="416" name="Shape 416"/>
          <p:cNvSpPr txBox="1"/>
          <p:nvPr/>
        </p:nvSpPr>
        <p:spPr>
          <a:xfrm>
            <a:off x="1633936" y="3870350"/>
            <a:ext cx="792600" cy="1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Week 2</a:t>
            </a:r>
            <a:endParaRPr/>
          </a:p>
        </p:txBody>
      </p:sp>
      <p:sp>
        <p:nvSpPr>
          <p:cNvPr id="417" name="Shape 417"/>
          <p:cNvSpPr txBox="1"/>
          <p:nvPr/>
        </p:nvSpPr>
        <p:spPr>
          <a:xfrm>
            <a:off x="2544596" y="3870350"/>
            <a:ext cx="792600" cy="1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Week 3</a:t>
            </a:r>
            <a:endParaRPr/>
          </a:p>
        </p:txBody>
      </p:sp>
      <p:sp>
        <p:nvSpPr>
          <p:cNvPr id="418" name="Shape 418"/>
          <p:cNvSpPr txBox="1"/>
          <p:nvPr/>
        </p:nvSpPr>
        <p:spPr>
          <a:xfrm>
            <a:off x="3455257" y="3870350"/>
            <a:ext cx="792600" cy="1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Week 4</a:t>
            </a:r>
            <a:endParaRPr/>
          </a:p>
        </p:txBody>
      </p:sp>
      <p:sp>
        <p:nvSpPr>
          <p:cNvPr id="419" name="Shape 419"/>
          <p:cNvSpPr txBox="1"/>
          <p:nvPr/>
        </p:nvSpPr>
        <p:spPr>
          <a:xfrm>
            <a:off x="4365918" y="3870350"/>
            <a:ext cx="792600" cy="1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Week 5</a:t>
            </a:r>
            <a:endParaRPr/>
          </a:p>
        </p:txBody>
      </p:sp>
      <p:sp>
        <p:nvSpPr>
          <p:cNvPr id="420" name="Shape 420"/>
          <p:cNvSpPr txBox="1"/>
          <p:nvPr/>
        </p:nvSpPr>
        <p:spPr>
          <a:xfrm>
            <a:off x="5276579" y="3870350"/>
            <a:ext cx="792600" cy="1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Week 6</a:t>
            </a:r>
            <a:endParaRPr/>
          </a:p>
        </p:txBody>
      </p:sp>
      <p:sp>
        <p:nvSpPr>
          <p:cNvPr id="421" name="Shape 421"/>
          <p:cNvSpPr txBox="1"/>
          <p:nvPr/>
        </p:nvSpPr>
        <p:spPr>
          <a:xfrm>
            <a:off x="6187239" y="3870350"/>
            <a:ext cx="792600" cy="1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Week 7</a:t>
            </a:r>
            <a:endParaRPr/>
          </a:p>
        </p:txBody>
      </p:sp>
      <p:sp>
        <p:nvSpPr>
          <p:cNvPr id="422" name="Shape 422"/>
          <p:cNvSpPr txBox="1"/>
          <p:nvPr/>
        </p:nvSpPr>
        <p:spPr>
          <a:xfrm>
            <a:off x="7097900" y="3870350"/>
            <a:ext cx="792600" cy="1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Week 8</a:t>
            </a:r>
            <a:endParaRPr/>
          </a:p>
        </p:txBody>
      </p:sp>
      <p:pic>
        <p:nvPicPr>
          <p:cNvPr id="423" name="Shape 4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15273" y="3137798"/>
            <a:ext cx="737650" cy="73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Shape 4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45075" y="3137822"/>
            <a:ext cx="737650" cy="737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Shape 4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68475" y="3137822"/>
            <a:ext cx="737650" cy="737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Shape 4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91875" y="3137822"/>
            <a:ext cx="737650" cy="73762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7" name="Shape 427"/>
          <p:cNvCxnSpPr>
            <a:endCxn id="424" idx="1"/>
          </p:cNvCxnSpPr>
          <p:nvPr/>
        </p:nvCxnSpPr>
        <p:spPr>
          <a:xfrm>
            <a:off x="680275" y="3506636"/>
            <a:ext cx="9648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28" name="Shape 428"/>
          <p:cNvCxnSpPr>
            <a:stCxn id="424" idx="3"/>
            <a:endCxn id="425" idx="1"/>
          </p:cNvCxnSpPr>
          <p:nvPr/>
        </p:nvCxnSpPr>
        <p:spPr>
          <a:xfrm>
            <a:off x="2382725" y="3506636"/>
            <a:ext cx="10857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29" name="Shape 429"/>
          <p:cNvCxnSpPr>
            <a:stCxn id="425" idx="3"/>
            <a:endCxn id="426" idx="1"/>
          </p:cNvCxnSpPr>
          <p:nvPr/>
        </p:nvCxnSpPr>
        <p:spPr>
          <a:xfrm>
            <a:off x="4206125" y="3506636"/>
            <a:ext cx="10857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30" name="Shape 430"/>
          <p:cNvCxnSpPr>
            <a:stCxn id="426" idx="3"/>
            <a:endCxn id="423" idx="1"/>
          </p:cNvCxnSpPr>
          <p:nvPr/>
        </p:nvCxnSpPr>
        <p:spPr>
          <a:xfrm>
            <a:off x="6029525" y="3506636"/>
            <a:ext cx="10857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431" name="Shape 4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38770" y="1924613"/>
            <a:ext cx="828850" cy="9922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2" name="Shape 432"/>
          <p:cNvCxnSpPr>
            <a:stCxn id="423" idx="3"/>
            <a:endCxn id="431" idx="1"/>
          </p:cNvCxnSpPr>
          <p:nvPr/>
        </p:nvCxnSpPr>
        <p:spPr>
          <a:xfrm flipH="1" rot="10800000">
            <a:off x="7852923" y="2420636"/>
            <a:ext cx="285900" cy="10860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33" name="Shape 433"/>
          <p:cNvSpPr/>
          <p:nvPr/>
        </p:nvSpPr>
        <p:spPr>
          <a:xfrm>
            <a:off x="1633925" y="2806600"/>
            <a:ext cx="353700" cy="3363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D966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" name="Shape 434"/>
          <p:cNvSpPr/>
          <p:nvPr/>
        </p:nvSpPr>
        <p:spPr>
          <a:xfrm>
            <a:off x="3462900" y="2806600"/>
            <a:ext cx="353700" cy="3363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D966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Shape 435"/>
          <p:cNvSpPr/>
          <p:nvPr/>
        </p:nvSpPr>
        <p:spPr>
          <a:xfrm>
            <a:off x="5289088" y="2806600"/>
            <a:ext cx="353700" cy="3363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D966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Shape 436"/>
          <p:cNvSpPr/>
          <p:nvPr/>
        </p:nvSpPr>
        <p:spPr>
          <a:xfrm>
            <a:off x="7158200" y="2741050"/>
            <a:ext cx="353700" cy="3363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D966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Shape 4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hape 4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Shape 44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44" name="Shape 4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Shape 4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Shape 6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65" name="Shape 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"/>
            <a:ext cx="9143997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Shape 66"/>
          <p:cNvSpPr/>
          <p:nvPr/>
        </p:nvSpPr>
        <p:spPr>
          <a:xfrm>
            <a:off x="3528600" y="821800"/>
            <a:ext cx="597600" cy="2852100"/>
          </a:xfrm>
          <a:prstGeom prst="rect">
            <a:avLst/>
          </a:prstGeom>
          <a:noFill/>
          <a:ln cap="flat" cmpd="sng" w="762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Shape 67"/>
          <p:cNvSpPr txBox="1"/>
          <p:nvPr/>
        </p:nvSpPr>
        <p:spPr>
          <a:xfrm>
            <a:off x="-231325" y="4010100"/>
            <a:ext cx="9552300" cy="787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b="1" lang="en" sz="3600">
                <a:solidFill>
                  <a:schemeClr val="dk2"/>
                </a:solidFill>
              </a:rPr>
              <a:t>That’s me!</a:t>
            </a:r>
            <a:endParaRPr b="1" sz="3600">
              <a:solidFill>
                <a:schemeClr val="dk2"/>
              </a:solidFill>
            </a:endParaRPr>
          </a:p>
        </p:txBody>
      </p:sp>
      <p:sp>
        <p:nvSpPr>
          <p:cNvPr id="68" name="Shape 6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1" name="Shape 45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Current solutions are </a:t>
            </a:r>
            <a:r>
              <a:rPr b="1" lang="en" sz="3000"/>
              <a:t>instruments</a:t>
            </a:r>
            <a:r>
              <a:rPr lang="en" sz="3000"/>
              <a:t>.</a:t>
            </a:r>
            <a:endParaRPr sz="30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</p:txBody>
      </p:sp>
      <p:pic>
        <p:nvPicPr>
          <p:cNvPr id="452" name="Shape 4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9099" y="931137"/>
            <a:ext cx="2019725" cy="194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Shape 4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8613" y="877031"/>
            <a:ext cx="2219325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Shape 4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91551" y="853225"/>
            <a:ext cx="2457827" cy="2248650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Shape 45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Shape 46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Shape 46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62" name="Shape 4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-668034"/>
            <a:ext cx="9144000" cy="5811534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Shape 46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" name="Shape 46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Current solutions are </a:t>
            </a:r>
            <a:r>
              <a:rPr b="1" lang="en" sz="3000"/>
              <a:t>instruments</a:t>
            </a:r>
            <a:r>
              <a:rPr lang="en" sz="3000"/>
              <a:t>.</a:t>
            </a:r>
            <a:endParaRPr sz="30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</p:txBody>
      </p:sp>
      <p:pic>
        <p:nvPicPr>
          <p:cNvPr id="470" name="Shape 4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9099" y="931137"/>
            <a:ext cx="2019725" cy="194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Shape 4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8613" y="877031"/>
            <a:ext cx="2219325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Shape 4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91551" y="853225"/>
            <a:ext cx="2457827" cy="2248650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Shape 47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Shape 47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9" name="Shape 47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Current solutions are </a:t>
            </a:r>
            <a:r>
              <a:rPr b="1" lang="en" sz="3000"/>
              <a:t>instruments</a:t>
            </a:r>
            <a:r>
              <a:rPr lang="en" sz="3000"/>
              <a:t>.</a:t>
            </a:r>
            <a:endParaRPr sz="30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We need </a:t>
            </a:r>
            <a:r>
              <a:rPr b="1" lang="en" sz="3000"/>
              <a:t>tools</a:t>
            </a:r>
            <a:r>
              <a:rPr lang="en" sz="3000"/>
              <a:t>.</a:t>
            </a:r>
            <a:endParaRPr sz="3000"/>
          </a:p>
        </p:txBody>
      </p:sp>
      <p:pic>
        <p:nvPicPr>
          <p:cNvPr id="480" name="Shape 4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9099" y="931137"/>
            <a:ext cx="2019725" cy="194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Shape 4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8613" y="877031"/>
            <a:ext cx="2219325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Shape 48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91551" y="853225"/>
            <a:ext cx="2457827" cy="2248650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Shape 48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Shape 48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" name="Shape 48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600"/>
              <a:t>We need more teachers!</a:t>
            </a:r>
            <a:endParaRPr sz="1200"/>
          </a:p>
        </p:txBody>
      </p:sp>
      <p:sp>
        <p:nvSpPr>
          <p:cNvPr id="490" name="Shape 49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Shape 49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Higher Education in Computer Systems</a:t>
            </a:r>
            <a:endParaRPr/>
          </a:p>
        </p:txBody>
      </p:sp>
      <p:sp>
        <p:nvSpPr>
          <p:cNvPr id="496" name="Shape 49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Using </a:t>
            </a:r>
            <a:r>
              <a:rPr b="1" lang="en"/>
              <a:t>gamification</a:t>
            </a:r>
            <a:r>
              <a:rPr lang="en"/>
              <a:t> to train</a:t>
            </a:r>
            <a:br>
              <a:rPr lang="en"/>
            </a:br>
            <a:r>
              <a:rPr lang="en"/>
              <a:t>the next generation computer scientists</a:t>
            </a:r>
            <a:endParaRPr/>
          </a:p>
        </p:txBody>
      </p:sp>
      <p:grpSp>
        <p:nvGrpSpPr>
          <p:cNvPr id="497" name="Shape 497"/>
          <p:cNvGrpSpPr/>
          <p:nvPr/>
        </p:nvGrpSpPr>
        <p:grpSpPr>
          <a:xfrm>
            <a:off x="1485350" y="3853175"/>
            <a:ext cx="6173300" cy="1171400"/>
            <a:chOff x="3335925" y="3853175"/>
            <a:chExt cx="6173300" cy="1171400"/>
          </a:xfrm>
        </p:grpSpPr>
        <p:pic>
          <p:nvPicPr>
            <p:cNvPr id="498" name="Shape 49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335925" y="3853175"/>
              <a:ext cx="1171400" cy="1171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9" name="Shape 499"/>
            <p:cNvSpPr txBox="1"/>
            <p:nvPr/>
          </p:nvSpPr>
          <p:spPr>
            <a:xfrm>
              <a:off x="4507325" y="4220475"/>
              <a:ext cx="5001900" cy="43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457200" lvl="0" marL="45720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Jesse Donkervliet</a:t>
              </a:r>
              <a:endParaRPr sz="1800"/>
            </a:p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Twitter:	@jdonkervliet</a:t>
              </a:r>
              <a:endParaRPr sz="1800"/>
            </a:p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Email:	</a:t>
              </a:r>
              <a:r>
                <a:rPr lang="en" sz="1800" u="sng">
                  <a:solidFill>
                    <a:schemeClr val="hlink"/>
                  </a:solidFill>
                  <a:hlinkClick r:id="rId4"/>
                </a:rPr>
                <a:t>J.Donkervliet@atlarge-research.com</a:t>
              </a:r>
              <a:r>
                <a:rPr lang="en" sz="1800"/>
                <a:t>  </a:t>
              </a:r>
              <a:endParaRPr sz="1800"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Shape 50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Higher Education in Computer Systems</a:t>
            </a:r>
            <a:endParaRPr/>
          </a:p>
        </p:txBody>
      </p:sp>
      <p:sp>
        <p:nvSpPr>
          <p:cNvPr id="505" name="Shape 50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Using </a:t>
            </a:r>
            <a:r>
              <a:rPr b="1" lang="en"/>
              <a:t>gamification</a:t>
            </a:r>
            <a:r>
              <a:rPr lang="en"/>
              <a:t> to train</a:t>
            </a:r>
            <a:br>
              <a:rPr lang="en"/>
            </a:br>
            <a:r>
              <a:rPr lang="en"/>
              <a:t>the next generation computer scientists</a:t>
            </a:r>
            <a:endParaRPr/>
          </a:p>
        </p:txBody>
      </p:sp>
      <p:grpSp>
        <p:nvGrpSpPr>
          <p:cNvPr id="506" name="Shape 506"/>
          <p:cNvGrpSpPr/>
          <p:nvPr/>
        </p:nvGrpSpPr>
        <p:grpSpPr>
          <a:xfrm>
            <a:off x="1485350" y="3853175"/>
            <a:ext cx="6173300" cy="1171400"/>
            <a:chOff x="3335925" y="3853175"/>
            <a:chExt cx="6173300" cy="1171400"/>
          </a:xfrm>
        </p:grpSpPr>
        <p:pic>
          <p:nvPicPr>
            <p:cNvPr id="507" name="Shape 50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335925" y="3853175"/>
              <a:ext cx="1171400" cy="1171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8" name="Shape 508"/>
            <p:cNvSpPr txBox="1"/>
            <p:nvPr/>
          </p:nvSpPr>
          <p:spPr>
            <a:xfrm>
              <a:off x="4507325" y="4220475"/>
              <a:ext cx="5001900" cy="43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457200" lvl="0" marL="45720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Jesse Donkervliet</a:t>
              </a:r>
              <a:endParaRPr sz="1800"/>
            </a:p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Twitter:	@jdonkervliet</a:t>
              </a:r>
              <a:endParaRPr sz="1800"/>
            </a:p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Email:	</a:t>
              </a:r>
              <a:r>
                <a:rPr lang="en" sz="1800" u="sng">
                  <a:solidFill>
                    <a:schemeClr val="hlink"/>
                  </a:solidFill>
                  <a:hlinkClick r:id="rId4"/>
                </a:rPr>
                <a:t>J.Donkervliet@atlarge-research.com</a:t>
              </a:r>
              <a:r>
                <a:rPr lang="en" sz="1800"/>
                <a:t>  </a:t>
              </a:r>
              <a:endParaRPr sz="1800"/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Higher Education in Computer Systems</a:t>
            </a:r>
            <a:endParaRPr/>
          </a:p>
        </p:txBody>
      </p:sp>
      <p:sp>
        <p:nvSpPr>
          <p:cNvPr id="514" name="Shape 5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Using </a:t>
            </a:r>
            <a:r>
              <a:rPr b="1" lang="en"/>
              <a:t>gamification</a:t>
            </a:r>
            <a:r>
              <a:rPr lang="en"/>
              <a:t> to train</a:t>
            </a:r>
            <a:br>
              <a:rPr lang="en"/>
            </a:br>
            <a:r>
              <a:rPr lang="en"/>
              <a:t>the next generation computer scientists</a:t>
            </a:r>
            <a:endParaRPr/>
          </a:p>
        </p:txBody>
      </p:sp>
      <p:grpSp>
        <p:nvGrpSpPr>
          <p:cNvPr id="515" name="Shape 515"/>
          <p:cNvGrpSpPr/>
          <p:nvPr/>
        </p:nvGrpSpPr>
        <p:grpSpPr>
          <a:xfrm>
            <a:off x="1485350" y="3853175"/>
            <a:ext cx="6173300" cy="1171400"/>
            <a:chOff x="3335925" y="3853175"/>
            <a:chExt cx="6173300" cy="1171400"/>
          </a:xfrm>
        </p:grpSpPr>
        <p:pic>
          <p:nvPicPr>
            <p:cNvPr id="516" name="Shape 51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335925" y="3853175"/>
              <a:ext cx="1171400" cy="1171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7" name="Shape 517"/>
            <p:cNvSpPr txBox="1"/>
            <p:nvPr/>
          </p:nvSpPr>
          <p:spPr>
            <a:xfrm>
              <a:off x="4507325" y="4220475"/>
              <a:ext cx="5001900" cy="43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457200" lvl="0" marL="45720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Jesse Donkervliet</a:t>
              </a:r>
              <a:endParaRPr sz="1800"/>
            </a:p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Twitter:	@jdonkervliet</a:t>
              </a:r>
              <a:endParaRPr sz="1800"/>
            </a:p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Email:	</a:t>
              </a:r>
              <a:r>
                <a:rPr lang="en" sz="1800" u="sng">
                  <a:solidFill>
                    <a:schemeClr val="hlink"/>
                  </a:solidFill>
                  <a:hlinkClick r:id="rId4"/>
                </a:rPr>
                <a:t>J.Donkervliet@atlarge-research.com</a:t>
              </a:r>
              <a:r>
                <a:rPr lang="en" sz="1800"/>
                <a:t>  </a:t>
              </a:r>
              <a:endParaRPr sz="1800"/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Shape 522"/>
          <p:cNvSpPr/>
          <p:nvPr/>
        </p:nvSpPr>
        <p:spPr>
          <a:xfrm>
            <a:off x="-13725" y="-13725"/>
            <a:ext cx="4585800" cy="2585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Lectures</a:t>
            </a:r>
            <a:endParaRPr/>
          </a:p>
        </p:txBody>
      </p:sp>
      <p:sp>
        <p:nvSpPr>
          <p:cNvPr id="523" name="Shape 523"/>
          <p:cNvSpPr/>
          <p:nvPr/>
        </p:nvSpPr>
        <p:spPr>
          <a:xfrm>
            <a:off x="4572000" y="0"/>
            <a:ext cx="4585800" cy="2585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Lab assignments</a:t>
            </a:r>
            <a:endParaRPr/>
          </a:p>
        </p:txBody>
      </p:sp>
      <p:sp>
        <p:nvSpPr>
          <p:cNvPr id="524" name="Shape 524"/>
          <p:cNvSpPr/>
          <p:nvPr/>
        </p:nvSpPr>
        <p:spPr>
          <a:xfrm>
            <a:off x="4572000" y="2585400"/>
            <a:ext cx="4585800" cy="2585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Homework</a:t>
            </a:r>
            <a:endParaRPr/>
          </a:p>
        </p:txBody>
      </p:sp>
      <p:sp>
        <p:nvSpPr>
          <p:cNvPr id="525" name="Shape 525"/>
          <p:cNvSpPr/>
          <p:nvPr/>
        </p:nvSpPr>
        <p:spPr>
          <a:xfrm>
            <a:off x="-13725" y="2585400"/>
            <a:ext cx="4585800" cy="2585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Group assignments</a:t>
            </a:r>
            <a:endParaRPr/>
          </a:p>
        </p:txBody>
      </p:sp>
      <p:cxnSp>
        <p:nvCxnSpPr>
          <p:cNvPr id="526" name="Shape 526"/>
          <p:cNvCxnSpPr/>
          <p:nvPr/>
        </p:nvCxnSpPr>
        <p:spPr>
          <a:xfrm>
            <a:off x="-288425" y="2571750"/>
            <a:ext cx="9607200" cy="0"/>
          </a:xfrm>
          <a:prstGeom prst="straightConnector1">
            <a:avLst/>
          </a:prstGeom>
          <a:noFill/>
          <a:ln cap="flat" cmpd="sng" w="762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27" name="Shape 527"/>
          <p:cNvCxnSpPr/>
          <p:nvPr/>
        </p:nvCxnSpPr>
        <p:spPr>
          <a:xfrm>
            <a:off x="4572000" y="-61800"/>
            <a:ext cx="0" cy="5315100"/>
          </a:xfrm>
          <a:prstGeom prst="straightConnector1">
            <a:avLst/>
          </a:prstGeom>
          <a:noFill/>
          <a:ln cap="flat" cmpd="sng" w="762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28" name="Shape 528"/>
          <p:cNvSpPr/>
          <p:nvPr/>
        </p:nvSpPr>
        <p:spPr>
          <a:xfrm>
            <a:off x="3263850" y="2001750"/>
            <a:ext cx="2616300" cy="1140000"/>
          </a:xfrm>
          <a:prstGeom prst="roundRect">
            <a:avLst>
              <a:gd fmla="val 16667" name="adj"/>
            </a:avLst>
          </a:prstGeom>
          <a:solidFill>
            <a:srgbClr val="6FA8DC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Which activities to include in your course?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529" name="Shape 5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Teaching the next generation computer scientists</a:t>
            </a:r>
            <a:endParaRPr/>
          </a:p>
        </p:txBody>
      </p:sp>
      <p:sp>
        <p:nvSpPr>
          <p:cNvPr id="74" name="Shape 74"/>
          <p:cNvSpPr txBox="1"/>
          <p:nvPr>
            <p:ph idx="1" type="body"/>
          </p:nvPr>
        </p:nvSpPr>
        <p:spPr>
          <a:xfrm>
            <a:off x="0" y="1152475"/>
            <a:ext cx="9144000" cy="4824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teach in the bachelor, master, and elsewhere.</a:t>
            </a:r>
            <a:endParaRPr/>
          </a:p>
        </p:txBody>
      </p:sp>
      <p:pic>
        <p:nvPicPr>
          <p:cNvPr id="75" name="Shape 75"/>
          <p:cNvPicPr preferRelativeResize="0"/>
          <p:nvPr/>
        </p:nvPicPr>
        <p:blipFill rotWithShape="1">
          <a:blip r:embed="rId3">
            <a:alphaModFix/>
          </a:blip>
          <a:srcRect b="1960" l="0" r="0" t="1960"/>
          <a:stretch/>
        </p:blipFill>
        <p:spPr>
          <a:xfrm>
            <a:off x="6155077" y="3107275"/>
            <a:ext cx="2988900" cy="203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Shape 76"/>
          <p:cNvPicPr preferRelativeResize="0"/>
          <p:nvPr/>
        </p:nvPicPr>
        <p:blipFill rotWithShape="1">
          <a:blip r:embed="rId4">
            <a:alphaModFix/>
          </a:blip>
          <a:srcRect b="0" l="24471" r="12016" t="0"/>
          <a:stretch/>
        </p:blipFill>
        <p:spPr>
          <a:xfrm>
            <a:off x="6277500" y="1634875"/>
            <a:ext cx="2866500" cy="213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Shape 7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2278429"/>
            <a:ext cx="6155100" cy="286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Shape 7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1634877"/>
            <a:ext cx="3288900" cy="190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Shape 79"/>
          <p:cNvPicPr preferRelativeResize="0"/>
          <p:nvPr/>
        </p:nvPicPr>
        <p:blipFill rotWithShape="1">
          <a:blip r:embed="rId7">
            <a:alphaModFix/>
          </a:blip>
          <a:srcRect b="0" l="10967" r="10967" t="0"/>
          <a:stretch/>
        </p:blipFill>
        <p:spPr>
          <a:xfrm>
            <a:off x="3288900" y="1634877"/>
            <a:ext cx="2988600" cy="203640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Shape 8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Shape 8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87" name="Shape 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7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Shape 88"/>
          <p:cNvSpPr txBox="1"/>
          <p:nvPr/>
        </p:nvSpPr>
        <p:spPr>
          <a:xfrm>
            <a:off x="-142875" y="1517200"/>
            <a:ext cx="9620100" cy="889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</a:rPr>
              <a:t>How to teach diverse groups?</a:t>
            </a:r>
            <a:endParaRPr sz="2400">
              <a:solidFill>
                <a:schemeClr val="dk2"/>
              </a:solidFill>
            </a:endParaRPr>
          </a:p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</a:rPr>
              <a:t>How to address different </a:t>
            </a:r>
            <a:r>
              <a:rPr b="1" lang="en" sz="2400">
                <a:solidFill>
                  <a:schemeClr val="dk2"/>
                </a:solidFill>
              </a:rPr>
              <a:t>skill levels </a:t>
            </a:r>
            <a:r>
              <a:rPr lang="en" sz="2400">
                <a:solidFill>
                  <a:schemeClr val="dk2"/>
                </a:solidFill>
              </a:rPr>
              <a:t>and </a:t>
            </a:r>
            <a:r>
              <a:rPr b="1" lang="en" sz="2400">
                <a:solidFill>
                  <a:schemeClr val="dk2"/>
                </a:solidFill>
              </a:rPr>
              <a:t>interests</a:t>
            </a:r>
            <a:r>
              <a:rPr lang="en" sz="2400">
                <a:solidFill>
                  <a:schemeClr val="dk2"/>
                </a:solidFill>
              </a:rPr>
              <a:t>?</a:t>
            </a:r>
            <a:endParaRPr sz="2400">
              <a:solidFill>
                <a:schemeClr val="dk2"/>
              </a:solidFill>
            </a:endParaRPr>
          </a:p>
        </p:txBody>
      </p:sp>
      <p:sp>
        <p:nvSpPr>
          <p:cNvPr id="89" name="Shape 8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Traditional course design</a:t>
            </a:r>
            <a:endParaRPr/>
          </a:p>
        </p:txBody>
      </p:sp>
      <p:sp>
        <p:nvSpPr>
          <p:cNvPr id="95" name="Shape 9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The path of advancement for a traditional course.</a:t>
            </a:r>
            <a:endParaRPr/>
          </a:p>
        </p:txBody>
      </p:sp>
      <p:cxnSp>
        <p:nvCxnSpPr>
          <p:cNvPr id="96" name="Shape 96"/>
          <p:cNvCxnSpPr/>
          <p:nvPr/>
        </p:nvCxnSpPr>
        <p:spPr>
          <a:xfrm>
            <a:off x="646350" y="4272650"/>
            <a:ext cx="78513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7" name="Shape 97"/>
          <p:cNvSpPr txBox="1"/>
          <p:nvPr/>
        </p:nvSpPr>
        <p:spPr>
          <a:xfrm>
            <a:off x="2898325" y="2680600"/>
            <a:ext cx="39189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Shape 98"/>
          <p:cNvSpPr txBox="1"/>
          <p:nvPr/>
        </p:nvSpPr>
        <p:spPr>
          <a:xfrm>
            <a:off x="4235250" y="4205550"/>
            <a:ext cx="673500" cy="1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time</a:t>
            </a:r>
            <a:endParaRPr/>
          </a:p>
        </p:txBody>
      </p:sp>
      <p:sp>
        <p:nvSpPr>
          <p:cNvPr id="99" name="Shape 99"/>
          <p:cNvSpPr/>
          <p:nvPr/>
        </p:nvSpPr>
        <p:spPr>
          <a:xfrm rot="-5400000">
            <a:off x="1030800" y="3439275"/>
            <a:ext cx="142800" cy="911700"/>
          </a:xfrm>
          <a:prstGeom prst="leftBracket">
            <a:avLst>
              <a:gd fmla="val 8333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Shape 100"/>
          <p:cNvSpPr/>
          <p:nvPr/>
        </p:nvSpPr>
        <p:spPr>
          <a:xfrm rot="-5400000">
            <a:off x="1942500" y="3439275"/>
            <a:ext cx="142800" cy="911700"/>
          </a:xfrm>
          <a:prstGeom prst="leftBracket">
            <a:avLst>
              <a:gd fmla="val 8333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Shape 101"/>
          <p:cNvSpPr/>
          <p:nvPr/>
        </p:nvSpPr>
        <p:spPr>
          <a:xfrm rot="-5400000">
            <a:off x="2854200" y="3439275"/>
            <a:ext cx="142800" cy="911700"/>
          </a:xfrm>
          <a:prstGeom prst="leftBracket">
            <a:avLst>
              <a:gd fmla="val 8333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Shape 102"/>
          <p:cNvSpPr/>
          <p:nvPr/>
        </p:nvSpPr>
        <p:spPr>
          <a:xfrm rot="-5400000">
            <a:off x="3765900" y="3439275"/>
            <a:ext cx="142800" cy="911700"/>
          </a:xfrm>
          <a:prstGeom prst="leftBracket">
            <a:avLst>
              <a:gd fmla="val 8333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Shape 103"/>
          <p:cNvSpPr/>
          <p:nvPr/>
        </p:nvSpPr>
        <p:spPr>
          <a:xfrm rot="-5400000">
            <a:off x="4677600" y="3439275"/>
            <a:ext cx="142800" cy="911700"/>
          </a:xfrm>
          <a:prstGeom prst="leftBracket">
            <a:avLst>
              <a:gd fmla="val 8333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Shape 104"/>
          <p:cNvSpPr/>
          <p:nvPr/>
        </p:nvSpPr>
        <p:spPr>
          <a:xfrm rot="-5400000">
            <a:off x="5589300" y="3439275"/>
            <a:ext cx="142800" cy="911700"/>
          </a:xfrm>
          <a:prstGeom prst="leftBracket">
            <a:avLst>
              <a:gd fmla="val 8333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Shape 105"/>
          <p:cNvSpPr/>
          <p:nvPr/>
        </p:nvSpPr>
        <p:spPr>
          <a:xfrm rot="-5400000">
            <a:off x="6501000" y="3439275"/>
            <a:ext cx="142800" cy="911700"/>
          </a:xfrm>
          <a:prstGeom prst="leftBracket">
            <a:avLst>
              <a:gd fmla="val 8333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Shape 106"/>
          <p:cNvSpPr/>
          <p:nvPr/>
        </p:nvSpPr>
        <p:spPr>
          <a:xfrm rot="-5400000">
            <a:off x="7412700" y="3439275"/>
            <a:ext cx="142800" cy="911700"/>
          </a:xfrm>
          <a:prstGeom prst="leftBracket">
            <a:avLst>
              <a:gd fmla="val 8333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Shape 107"/>
          <p:cNvSpPr txBox="1"/>
          <p:nvPr/>
        </p:nvSpPr>
        <p:spPr>
          <a:xfrm>
            <a:off x="723275" y="3870350"/>
            <a:ext cx="792600" cy="1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Week 1</a:t>
            </a:r>
            <a:endParaRPr/>
          </a:p>
        </p:txBody>
      </p:sp>
      <p:sp>
        <p:nvSpPr>
          <p:cNvPr id="108" name="Shape 108"/>
          <p:cNvSpPr txBox="1"/>
          <p:nvPr/>
        </p:nvSpPr>
        <p:spPr>
          <a:xfrm>
            <a:off x="1633936" y="3870350"/>
            <a:ext cx="792600" cy="1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Week 2</a:t>
            </a:r>
            <a:endParaRPr/>
          </a:p>
        </p:txBody>
      </p:sp>
      <p:sp>
        <p:nvSpPr>
          <p:cNvPr id="109" name="Shape 109"/>
          <p:cNvSpPr txBox="1"/>
          <p:nvPr/>
        </p:nvSpPr>
        <p:spPr>
          <a:xfrm>
            <a:off x="2544596" y="3870350"/>
            <a:ext cx="792600" cy="1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Week 3</a:t>
            </a:r>
            <a:endParaRPr/>
          </a:p>
        </p:txBody>
      </p:sp>
      <p:sp>
        <p:nvSpPr>
          <p:cNvPr id="110" name="Shape 110"/>
          <p:cNvSpPr txBox="1"/>
          <p:nvPr/>
        </p:nvSpPr>
        <p:spPr>
          <a:xfrm>
            <a:off x="3455257" y="3870350"/>
            <a:ext cx="792600" cy="1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Week 4</a:t>
            </a:r>
            <a:endParaRPr/>
          </a:p>
        </p:txBody>
      </p:sp>
      <p:sp>
        <p:nvSpPr>
          <p:cNvPr id="111" name="Shape 111"/>
          <p:cNvSpPr txBox="1"/>
          <p:nvPr/>
        </p:nvSpPr>
        <p:spPr>
          <a:xfrm>
            <a:off x="4365918" y="3870350"/>
            <a:ext cx="792600" cy="1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Week 5</a:t>
            </a:r>
            <a:endParaRPr/>
          </a:p>
        </p:txBody>
      </p:sp>
      <p:sp>
        <p:nvSpPr>
          <p:cNvPr id="112" name="Shape 112"/>
          <p:cNvSpPr txBox="1"/>
          <p:nvPr/>
        </p:nvSpPr>
        <p:spPr>
          <a:xfrm>
            <a:off x="5276579" y="3870350"/>
            <a:ext cx="792600" cy="1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Week 6</a:t>
            </a:r>
            <a:endParaRPr/>
          </a:p>
        </p:txBody>
      </p:sp>
      <p:sp>
        <p:nvSpPr>
          <p:cNvPr id="113" name="Shape 113"/>
          <p:cNvSpPr txBox="1"/>
          <p:nvPr/>
        </p:nvSpPr>
        <p:spPr>
          <a:xfrm>
            <a:off x="6187239" y="3870350"/>
            <a:ext cx="792600" cy="1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Week 7</a:t>
            </a:r>
            <a:endParaRPr/>
          </a:p>
        </p:txBody>
      </p:sp>
      <p:sp>
        <p:nvSpPr>
          <p:cNvPr id="114" name="Shape 114"/>
          <p:cNvSpPr txBox="1"/>
          <p:nvPr/>
        </p:nvSpPr>
        <p:spPr>
          <a:xfrm>
            <a:off x="7097900" y="3870350"/>
            <a:ext cx="792600" cy="1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Week 8</a:t>
            </a:r>
            <a:endParaRPr/>
          </a:p>
        </p:txBody>
      </p:sp>
      <p:pic>
        <p:nvPicPr>
          <p:cNvPr id="115" name="Shape 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15273" y="3137798"/>
            <a:ext cx="737650" cy="73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Shape 1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45075" y="3137822"/>
            <a:ext cx="737650" cy="737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Shape 1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68475" y="3137822"/>
            <a:ext cx="737650" cy="737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Shape 1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91875" y="3137822"/>
            <a:ext cx="737650" cy="73762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9" name="Shape 119"/>
          <p:cNvCxnSpPr>
            <a:endCxn id="116" idx="1"/>
          </p:cNvCxnSpPr>
          <p:nvPr/>
        </p:nvCxnSpPr>
        <p:spPr>
          <a:xfrm>
            <a:off x="680275" y="3506636"/>
            <a:ext cx="9648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0" name="Shape 120"/>
          <p:cNvCxnSpPr>
            <a:stCxn id="116" idx="3"/>
            <a:endCxn id="117" idx="1"/>
          </p:cNvCxnSpPr>
          <p:nvPr/>
        </p:nvCxnSpPr>
        <p:spPr>
          <a:xfrm>
            <a:off x="2382725" y="3506636"/>
            <a:ext cx="10857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1" name="Shape 121"/>
          <p:cNvCxnSpPr>
            <a:stCxn id="117" idx="3"/>
            <a:endCxn id="118" idx="1"/>
          </p:cNvCxnSpPr>
          <p:nvPr/>
        </p:nvCxnSpPr>
        <p:spPr>
          <a:xfrm>
            <a:off x="4206125" y="3506636"/>
            <a:ext cx="10857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2" name="Shape 122"/>
          <p:cNvCxnSpPr>
            <a:stCxn id="118" idx="3"/>
            <a:endCxn id="115" idx="1"/>
          </p:cNvCxnSpPr>
          <p:nvPr/>
        </p:nvCxnSpPr>
        <p:spPr>
          <a:xfrm>
            <a:off x="6029525" y="3506636"/>
            <a:ext cx="10857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23" name="Shape 1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Shape 1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30" name="Shape 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0"/>
            <a:ext cx="9144000" cy="6088384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Shape 131"/>
          <p:cNvSpPr txBox="1"/>
          <p:nvPr/>
        </p:nvSpPr>
        <p:spPr>
          <a:xfrm>
            <a:off x="-142875" y="2507800"/>
            <a:ext cx="9620100" cy="889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</a:rPr>
              <a:t>Some students want to </a:t>
            </a:r>
            <a:r>
              <a:rPr b="1" lang="en" sz="2400">
                <a:solidFill>
                  <a:schemeClr val="dk2"/>
                </a:solidFill>
              </a:rPr>
              <a:t>explore</a:t>
            </a:r>
            <a:r>
              <a:rPr lang="en" sz="2400">
                <a:solidFill>
                  <a:schemeClr val="dk2"/>
                </a:solidFill>
              </a:rPr>
              <a:t>.</a:t>
            </a:r>
            <a:endParaRPr sz="2400">
              <a:solidFill>
                <a:schemeClr val="dk2"/>
              </a:solidFill>
            </a:endParaRPr>
          </a:p>
        </p:txBody>
      </p:sp>
      <p:sp>
        <p:nvSpPr>
          <p:cNvPr id="132" name="Shape 1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Shape 1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39" name="Shape 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Shape 140"/>
          <p:cNvSpPr txBox="1"/>
          <p:nvPr/>
        </p:nvSpPr>
        <p:spPr>
          <a:xfrm>
            <a:off x="-238050" y="3601400"/>
            <a:ext cx="9620100" cy="889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</a:rPr>
              <a:t>Some students want to </a:t>
            </a:r>
            <a:r>
              <a:rPr b="1" lang="en" sz="2400">
                <a:solidFill>
                  <a:schemeClr val="dk2"/>
                </a:solidFill>
              </a:rPr>
              <a:t>socialize</a:t>
            </a:r>
            <a:r>
              <a:rPr lang="en" sz="2400">
                <a:solidFill>
                  <a:schemeClr val="dk2"/>
                </a:solidFill>
              </a:rPr>
              <a:t>.</a:t>
            </a:r>
            <a:endParaRPr sz="2400">
              <a:solidFill>
                <a:schemeClr val="dk2"/>
              </a:solidFill>
            </a:endParaRPr>
          </a:p>
        </p:txBody>
      </p:sp>
      <p:sp>
        <p:nvSpPr>
          <p:cNvPr id="141" name="Shape 1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Shape 14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48" name="Shape 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381"/>
            <a:ext cx="9144000" cy="5138738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Shape 149"/>
          <p:cNvSpPr txBox="1"/>
          <p:nvPr/>
        </p:nvSpPr>
        <p:spPr>
          <a:xfrm>
            <a:off x="-125175" y="4475"/>
            <a:ext cx="9620100" cy="889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</a:rPr>
              <a:t>Some students want to </a:t>
            </a:r>
            <a:r>
              <a:rPr b="1" lang="en" sz="2400">
                <a:solidFill>
                  <a:schemeClr val="dk2"/>
                </a:solidFill>
              </a:rPr>
              <a:t>win</a:t>
            </a:r>
            <a:r>
              <a:rPr lang="en" sz="2400">
                <a:solidFill>
                  <a:schemeClr val="dk2"/>
                </a:solidFill>
              </a:rPr>
              <a:t>.</a:t>
            </a:r>
            <a:endParaRPr sz="2400">
              <a:solidFill>
                <a:schemeClr val="dk2"/>
              </a:solidFill>
            </a:endParaRPr>
          </a:p>
        </p:txBody>
      </p:sp>
      <p:sp>
        <p:nvSpPr>
          <p:cNvPr id="150" name="Shape 15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Traditional course design</a:t>
            </a:r>
            <a:endParaRPr/>
          </a:p>
        </p:txBody>
      </p:sp>
      <p:sp>
        <p:nvSpPr>
          <p:cNvPr id="156" name="Shape 15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Assignments and exams calibrated to pass the </a:t>
            </a:r>
            <a:r>
              <a:rPr b="1" lang="en"/>
              <a:t>average </a:t>
            </a:r>
            <a:r>
              <a:rPr lang="en"/>
              <a:t>student.</a:t>
            </a:r>
            <a:endParaRPr/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= average difficulty</a:t>
            </a:r>
            <a:endParaRPr/>
          </a:p>
        </p:txBody>
      </p:sp>
      <p:cxnSp>
        <p:nvCxnSpPr>
          <p:cNvPr id="157" name="Shape 157"/>
          <p:cNvCxnSpPr/>
          <p:nvPr/>
        </p:nvCxnSpPr>
        <p:spPr>
          <a:xfrm>
            <a:off x="646350" y="4272650"/>
            <a:ext cx="78513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8" name="Shape 158"/>
          <p:cNvSpPr txBox="1"/>
          <p:nvPr/>
        </p:nvSpPr>
        <p:spPr>
          <a:xfrm>
            <a:off x="2898325" y="2680600"/>
            <a:ext cx="39189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Shape 159"/>
          <p:cNvSpPr txBox="1"/>
          <p:nvPr/>
        </p:nvSpPr>
        <p:spPr>
          <a:xfrm>
            <a:off x="4235250" y="4205550"/>
            <a:ext cx="673500" cy="1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time</a:t>
            </a:r>
            <a:endParaRPr/>
          </a:p>
        </p:txBody>
      </p:sp>
      <p:sp>
        <p:nvSpPr>
          <p:cNvPr id="160" name="Shape 160"/>
          <p:cNvSpPr/>
          <p:nvPr/>
        </p:nvSpPr>
        <p:spPr>
          <a:xfrm rot="-5400000">
            <a:off x="1030800" y="3439275"/>
            <a:ext cx="142800" cy="911700"/>
          </a:xfrm>
          <a:prstGeom prst="leftBracket">
            <a:avLst>
              <a:gd fmla="val 8333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Shape 161"/>
          <p:cNvSpPr/>
          <p:nvPr/>
        </p:nvSpPr>
        <p:spPr>
          <a:xfrm rot="-5400000">
            <a:off x="1942500" y="3439275"/>
            <a:ext cx="142800" cy="911700"/>
          </a:xfrm>
          <a:prstGeom prst="leftBracket">
            <a:avLst>
              <a:gd fmla="val 8333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Shape 162"/>
          <p:cNvSpPr/>
          <p:nvPr/>
        </p:nvSpPr>
        <p:spPr>
          <a:xfrm rot="-5400000">
            <a:off x="2854200" y="3439275"/>
            <a:ext cx="142800" cy="911700"/>
          </a:xfrm>
          <a:prstGeom prst="leftBracket">
            <a:avLst>
              <a:gd fmla="val 8333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Shape 163"/>
          <p:cNvSpPr/>
          <p:nvPr/>
        </p:nvSpPr>
        <p:spPr>
          <a:xfrm rot="-5400000">
            <a:off x="3765900" y="3439275"/>
            <a:ext cx="142800" cy="911700"/>
          </a:xfrm>
          <a:prstGeom prst="leftBracket">
            <a:avLst>
              <a:gd fmla="val 8333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Shape 164"/>
          <p:cNvSpPr/>
          <p:nvPr/>
        </p:nvSpPr>
        <p:spPr>
          <a:xfrm rot="-5400000">
            <a:off x="4677600" y="3439275"/>
            <a:ext cx="142800" cy="911700"/>
          </a:xfrm>
          <a:prstGeom prst="leftBracket">
            <a:avLst>
              <a:gd fmla="val 8333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Shape 165"/>
          <p:cNvSpPr/>
          <p:nvPr/>
        </p:nvSpPr>
        <p:spPr>
          <a:xfrm rot="-5400000">
            <a:off x="5589300" y="3439275"/>
            <a:ext cx="142800" cy="911700"/>
          </a:xfrm>
          <a:prstGeom prst="leftBracket">
            <a:avLst>
              <a:gd fmla="val 8333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Shape 166"/>
          <p:cNvSpPr/>
          <p:nvPr/>
        </p:nvSpPr>
        <p:spPr>
          <a:xfrm rot="-5400000">
            <a:off x="6501000" y="3439275"/>
            <a:ext cx="142800" cy="911700"/>
          </a:xfrm>
          <a:prstGeom prst="leftBracket">
            <a:avLst>
              <a:gd fmla="val 8333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Shape 167"/>
          <p:cNvSpPr/>
          <p:nvPr/>
        </p:nvSpPr>
        <p:spPr>
          <a:xfrm rot="-5400000">
            <a:off x="7412700" y="3439275"/>
            <a:ext cx="142800" cy="911700"/>
          </a:xfrm>
          <a:prstGeom prst="leftBracket">
            <a:avLst>
              <a:gd fmla="val 8333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Shape 168"/>
          <p:cNvSpPr txBox="1"/>
          <p:nvPr/>
        </p:nvSpPr>
        <p:spPr>
          <a:xfrm>
            <a:off x="723275" y="3870350"/>
            <a:ext cx="792600" cy="1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Week 1</a:t>
            </a:r>
            <a:endParaRPr/>
          </a:p>
        </p:txBody>
      </p:sp>
      <p:sp>
        <p:nvSpPr>
          <p:cNvPr id="169" name="Shape 169"/>
          <p:cNvSpPr txBox="1"/>
          <p:nvPr/>
        </p:nvSpPr>
        <p:spPr>
          <a:xfrm>
            <a:off x="1633936" y="3870350"/>
            <a:ext cx="792600" cy="1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Week 2</a:t>
            </a:r>
            <a:endParaRPr/>
          </a:p>
        </p:txBody>
      </p:sp>
      <p:sp>
        <p:nvSpPr>
          <p:cNvPr id="170" name="Shape 170"/>
          <p:cNvSpPr txBox="1"/>
          <p:nvPr/>
        </p:nvSpPr>
        <p:spPr>
          <a:xfrm>
            <a:off x="2544596" y="3870350"/>
            <a:ext cx="792600" cy="1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Week 3</a:t>
            </a:r>
            <a:endParaRPr/>
          </a:p>
        </p:txBody>
      </p:sp>
      <p:sp>
        <p:nvSpPr>
          <p:cNvPr id="171" name="Shape 171"/>
          <p:cNvSpPr txBox="1"/>
          <p:nvPr/>
        </p:nvSpPr>
        <p:spPr>
          <a:xfrm>
            <a:off x="3455257" y="3870350"/>
            <a:ext cx="792600" cy="1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Week 4</a:t>
            </a:r>
            <a:endParaRPr/>
          </a:p>
        </p:txBody>
      </p:sp>
      <p:sp>
        <p:nvSpPr>
          <p:cNvPr id="172" name="Shape 172"/>
          <p:cNvSpPr txBox="1"/>
          <p:nvPr/>
        </p:nvSpPr>
        <p:spPr>
          <a:xfrm>
            <a:off x="4365918" y="3870350"/>
            <a:ext cx="792600" cy="1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Week 5</a:t>
            </a:r>
            <a:endParaRPr/>
          </a:p>
        </p:txBody>
      </p:sp>
      <p:sp>
        <p:nvSpPr>
          <p:cNvPr id="173" name="Shape 173"/>
          <p:cNvSpPr txBox="1"/>
          <p:nvPr/>
        </p:nvSpPr>
        <p:spPr>
          <a:xfrm>
            <a:off x="5276579" y="3870350"/>
            <a:ext cx="792600" cy="1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Week 6</a:t>
            </a:r>
            <a:endParaRPr/>
          </a:p>
        </p:txBody>
      </p:sp>
      <p:sp>
        <p:nvSpPr>
          <p:cNvPr id="174" name="Shape 174"/>
          <p:cNvSpPr txBox="1"/>
          <p:nvPr/>
        </p:nvSpPr>
        <p:spPr>
          <a:xfrm>
            <a:off x="6187239" y="3870350"/>
            <a:ext cx="792600" cy="1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Week 7</a:t>
            </a:r>
            <a:endParaRPr/>
          </a:p>
        </p:txBody>
      </p:sp>
      <p:sp>
        <p:nvSpPr>
          <p:cNvPr id="175" name="Shape 175"/>
          <p:cNvSpPr txBox="1"/>
          <p:nvPr/>
        </p:nvSpPr>
        <p:spPr>
          <a:xfrm>
            <a:off x="7097900" y="3870350"/>
            <a:ext cx="792600" cy="1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Week 8</a:t>
            </a:r>
            <a:endParaRPr/>
          </a:p>
        </p:txBody>
      </p:sp>
      <p:pic>
        <p:nvPicPr>
          <p:cNvPr id="176" name="Shape 1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15273" y="3137798"/>
            <a:ext cx="737650" cy="73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Shape 1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45075" y="3137822"/>
            <a:ext cx="737650" cy="737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Shape 1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68475" y="3137822"/>
            <a:ext cx="737650" cy="737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Shape 1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91875" y="3137822"/>
            <a:ext cx="737650" cy="73762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0" name="Shape 180"/>
          <p:cNvCxnSpPr>
            <a:endCxn id="177" idx="1"/>
          </p:cNvCxnSpPr>
          <p:nvPr/>
        </p:nvCxnSpPr>
        <p:spPr>
          <a:xfrm>
            <a:off x="680275" y="3506636"/>
            <a:ext cx="9648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81" name="Shape 181"/>
          <p:cNvCxnSpPr>
            <a:stCxn id="177" idx="3"/>
            <a:endCxn id="178" idx="1"/>
          </p:cNvCxnSpPr>
          <p:nvPr/>
        </p:nvCxnSpPr>
        <p:spPr>
          <a:xfrm>
            <a:off x="2382725" y="3506636"/>
            <a:ext cx="10857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82" name="Shape 182"/>
          <p:cNvCxnSpPr>
            <a:stCxn id="178" idx="3"/>
            <a:endCxn id="179" idx="1"/>
          </p:cNvCxnSpPr>
          <p:nvPr/>
        </p:nvCxnSpPr>
        <p:spPr>
          <a:xfrm>
            <a:off x="4206125" y="3506636"/>
            <a:ext cx="10857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83" name="Shape 183"/>
          <p:cNvCxnSpPr>
            <a:stCxn id="179" idx="3"/>
            <a:endCxn id="176" idx="1"/>
          </p:cNvCxnSpPr>
          <p:nvPr/>
        </p:nvCxnSpPr>
        <p:spPr>
          <a:xfrm>
            <a:off x="6029525" y="3506636"/>
            <a:ext cx="10857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84" name="Shape 184"/>
          <p:cNvSpPr/>
          <p:nvPr/>
        </p:nvSpPr>
        <p:spPr>
          <a:xfrm>
            <a:off x="3200550" y="2252575"/>
            <a:ext cx="353700" cy="3363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D966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5" name="Shape 18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38770" y="1924613"/>
            <a:ext cx="828850" cy="9922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6" name="Shape 186"/>
          <p:cNvCxnSpPr>
            <a:stCxn id="176" idx="3"/>
            <a:endCxn id="185" idx="1"/>
          </p:cNvCxnSpPr>
          <p:nvPr/>
        </p:nvCxnSpPr>
        <p:spPr>
          <a:xfrm flipH="1" rot="10800000">
            <a:off x="7852923" y="2420636"/>
            <a:ext cx="285900" cy="10860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87" name="Shape 187"/>
          <p:cNvSpPr/>
          <p:nvPr/>
        </p:nvSpPr>
        <p:spPr>
          <a:xfrm>
            <a:off x="1633925" y="2806600"/>
            <a:ext cx="353700" cy="3363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D966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Shape 188"/>
          <p:cNvSpPr/>
          <p:nvPr/>
        </p:nvSpPr>
        <p:spPr>
          <a:xfrm>
            <a:off x="3462900" y="2806600"/>
            <a:ext cx="353700" cy="3363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D966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Shape 189"/>
          <p:cNvSpPr/>
          <p:nvPr/>
        </p:nvSpPr>
        <p:spPr>
          <a:xfrm>
            <a:off x="5289088" y="2806600"/>
            <a:ext cx="353700" cy="3363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D966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Shape 190"/>
          <p:cNvSpPr/>
          <p:nvPr/>
        </p:nvSpPr>
        <p:spPr>
          <a:xfrm>
            <a:off x="7158200" y="2741050"/>
            <a:ext cx="353700" cy="3363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D966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Shape 19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