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67"/>
  </p:notesMasterIdLst>
  <p:sldIdLst>
    <p:sldId id="256" r:id="rId2"/>
    <p:sldId id="295" r:id="rId3"/>
    <p:sldId id="298" r:id="rId4"/>
    <p:sldId id="299" r:id="rId5"/>
    <p:sldId id="300" r:id="rId6"/>
    <p:sldId id="301" r:id="rId7"/>
    <p:sldId id="302" r:id="rId8"/>
    <p:sldId id="303" r:id="rId9"/>
    <p:sldId id="297" r:id="rId10"/>
    <p:sldId id="296" r:id="rId11"/>
    <p:sldId id="304" r:id="rId12"/>
    <p:sldId id="305" r:id="rId13"/>
    <p:sldId id="280" r:id="rId14"/>
    <p:sldId id="282" r:id="rId15"/>
    <p:sldId id="283" r:id="rId16"/>
    <p:sldId id="284" r:id="rId17"/>
    <p:sldId id="285" r:id="rId18"/>
    <p:sldId id="286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34" r:id="rId29"/>
    <p:sldId id="341" r:id="rId30"/>
    <p:sldId id="342" r:id="rId31"/>
    <p:sldId id="343" r:id="rId32"/>
    <p:sldId id="344" r:id="rId33"/>
    <p:sldId id="315" r:id="rId34"/>
    <p:sldId id="316" r:id="rId35"/>
    <p:sldId id="317" r:id="rId36"/>
    <p:sldId id="318" r:id="rId37"/>
    <p:sldId id="319" r:id="rId38"/>
    <p:sldId id="328" r:id="rId39"/>
    <p:sldId id="290" r:id="rId40"/>
    <p:sldId id="292" r:id="rId41"/>
    <p:sldId id="293" r:id="rId42"/>
    <p:sldId id="320" r:id="rId43"/>
    <p:sldId id="350" r:id="rId44"/>
    <p:sldId id="352" r:id="rId45"/>
    <p:sldId id="335" r:id="rId46"/>
    <p:sldId id="338" r:id="rId47"/>
    <p:sldId id="322" r:id="rId48"/>
    <p:sldId id="323" r:id="rId49"/>
    <p:sldId id="353" r:id="rId50"/>
    <p:sldId id="339" r:id="rId51"/>
    <p:sldId id="345" r:id="rId52"/>
    <p:sldId id="333" r:id="rId53"/>
    <p:sldId id="326" r:id="rId54"/>
    <p:sldId id="329" r:id="rId55"/>
    <p:sldId id="336" r:id="rId56"/>
    <p:sldId id="330" r:id="rId57"/>
    <p:sldId id="331" r:id="rId58"/>
    <p:sldId id="332" r:id="rId59"/>
    <p:sldId id="348" r:id="rId60"/>
    <p:sldId id="349" r:id="rId61"/>
    <p:sldId id="327" r:id="rId62"/>
    <p:sldId id="325" r:id="rId63"/>
    <p:sldId id="355" r:id="rId64"/>
    <p:sldId id="321" r:id="rId65"/>
    <p:sldId id="275" r:id="rId6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99"/>
    <a:srgbClr val="00CCFF"/>
    <a:srgbClr val="FFFFCC"/>
    <a:srgbClr val="800000"/>
    <a:srgbClr val="FF6600"/>
    <a:srgbClr val="663300"/>
    <a:srgbClr val="FF9900"/>
    <a:srgbClr val="9900FF"/>
    <a:srgbClr val="76A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4" autoAdjust="0"/>
    <p:restoredTop sz="94722" autoAdjust="0"/>
  </p:normalViewPr>
  <p:slideViewPr>
    <p:cSldViewPr>
      <p:cViewPr varScale="1">
        <p:scale>
          <a:sx n="69" d="100"/>
          <a:sy n="69" d="100"/>
        </p:scale>
        <p:origin x="-158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8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56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CTC SP2</a:t>
            </a:r>
          </a:p>
        </c:rich>
      </c:tx>
      <c:layout>
        <c:manualLayout>
          <c:xMode val="edge"/>
          <c:yMode val="edge"/>
          <c:x val="0.3958664546899841"/>
          <c:y val="1.9575856443719411E-2"/>
        </c:manualLayout>
      </c:layout>
      <c:overlay val="0"/>
      <c:spPr>
        <a:noFill/>
        <a:ln w="181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6070175438596493"/>
          <c:y val="0.13297319997164686"/>
          <c:w val="0.62640464433471243"/>
          <c:h val="0.53181076672104399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678 others</c:v>
                </c:pt>
              </c:strCache>
            </c:strRef>
          </c:tx>
          <c:spPr>
            <a:solidFill>
              <a:schemeClr val="tx2"/>
            </a:solidFill>
            <a:ln w="18100">
              <a:noFill/>
            </a:ln>
          </c:spPr>
          <c:cat>
            <c:strRef>
              <c:f>Sheet1!$A$2:$A$48</c:f>
              <c:strCache>
                <c:ptCount val="47"/>
                <c:pt idx="0">
                  <c:v>7/7/96</c:v>
                </c:pt>
                <c:pt idx="1">
                  <c:v>14/7/96</c:v>
                </c:pt>
                <c:pt idx="2">
                  <c:v>21/07/1996</c:v>
                </c:pt>
                <c:pt idx="3">
                  <c:v>28/07/1996</c:v>
                </c:pt>
                <c:pt idx="4">
                  <c:v>8/4/96</c:v>
                </c:pt>
                <c:pt idx="5">
                  <c:v>8/11/96</c:v>
                </c:pt>
                <c:pt idx="6">
                  <c:v>18/08/1996</c:v>
                </c:pt>
                <c:pt idx="7">
                  <c:v>25/08/1996</c:v>
                </c:pt>
                <c:pt idx="8">
                  <c:v>9/1/96</c:v>
                </c:pt>
                <c:pt idx="9">
                  <c:v>9/8/96</c:v>
                </c:pt>
                <c:pt idx="10">
                  <c:v>15/09/1996</c:v>
                </c:pt>
                <c:pt idx="11">
                  <c:v>22/09/1996</c:v>
                </c:pt>
                <c:pt idx="12">
                  <c:v>29/09/1996</c:v>
                </c:pt>
                <c:pt idx="13">
                  <c:v>10/6/96</c:v>
                </c:pt>
                <c:pt idx="14">
                  <c:v>13/10/1996</c:v>
                </c:pt>
                <c:pt idx="15">
                  <c:v>20/10/1996</c:v>
                </c:pt>
                <c:pt idx="16">
                  <c:v>27/10/1996</c:v>
                </c:pt>
                <c:pt idx="17">
                  <c:v>11/3/96</c:v>
                </c:pt>
                <c:pt idx="18">
                  <c:v>11/10/96</c:v>
                </c:pt>
                <c:pt idx="19">
                  <c:v>17/11/1996</c:v>
                </c:pt>
                <c:pt idx="20">
                  <c:v>24/11/1996</c:v>
                </c:pt>
                <c:pt idx="21">
                  <c:v>12/1/96</c:v>
                </c:pt>
                <c:pt idx="22">
                  <c:v>12/8/96</c:v>
                </c:pt>
                <c:pt idx="23">
                  <c:v>15/12/96</c:v>
                </c:pt>
                <c:pt idx="24">
                  <c:v>22/12/1996</c:v>
                </c:pt>
                <c:pt idx="25">
                  <c:v>29/12/1996</c:v>
                </c:pt>
                <c:pt idx="26">
                  <c:v>1/5/97</c:v>
                </c:pt>
                <c:pt idx="27">
                  <c:v>1/12/97</c:v>
                </c:pt>
                <c:pt idx="28">
                  <c:v>19/01/1997</c:v>
                </c:pt>
                <c:pt idx="29">
                  <c:v>26/01/1997</c:v>
                </c:pt>
                <c:pt idx="30">
                  <c:v>2/2/97</c:v>
                </c:pt>
                <c:pt idx="31">
                  <c:v>2/9/97</c:v>
                </c:pt>
                <c:pt idx="32">
                  <c:v>16/2/97</c:v>
                </c:pt>
                <c:pt idx="33">
                  <c:v>23/2/97</c:v>
                </c:pt>
                <c:pt idx="34">
                  <c:v>3/2/97</c:v>
                </c:pt>
                <c:pt idx="35">
                  <c:v>3/9/97</c:v>
                </c:pt>
                <c:pt idx="36">
                  <c:v>16/3/97</c:v>
                </c:pt>
                <c:pt idx="37">
                  <c:v>23/3/97</c:v>
                </c:pt>
                <c:pt idx="38">
                  <c:v>30/3/97</c:v>
                </c:pt>
                <c:pt idx="39">
                  <c:v>4/6/97</c:v>
                </c:pt>
                <c:pt idx="40">
                  <c:v>13/4/97</c:v>
                </c:pt>
                <c:pt idx="41">
                  <c:v>20/4/97</c:v>
                </c:pt>
                <c:pt idx="42">
                  <c:v>27/4/97</c:v>
                </c:pt>
                <c:pt idx="43">
                  <c:v>5/4/97</c:v>
                </c:pt>
                <c:pt idx="44">
                  <c:v>5/11/97</c:v>
                </c:pt>
                <c:pt idx="45">
                  <c:v>18/5/97</c:v>
                </c:pt>
                <c:pt idx="46">
                  <c:v>25/5/97</c:v>
                </c:pt>
              </c:strCache>
            </c:strRef>
          </c:cat>
          <c:val>
            <c:numRef>
              <c:f>Sheet1!$B$2:$B$48</c:f>
              <c:numCache>
                <c:formatCode>General</c:formatCode>
                <c:ptCount val="47"/>
                <c:pt idx="0">
                  <c:v>1419</c:v>
                </c:pt>
                <c:pt idx="1">
                  <c:v>1907</c:v>
                </c:pt>
                <c:pt idx="2">
                  <c:v>1600</c:v>
                </c:pt>
                <c:pt idx="3">
                  <c:v>2023</c:v>
                </c:pt>
                <c:pt idx="4">
                  <c:v>2008</c:v>
                </c:pt>
                <c:pt idx="5">
                  <c:v>1802</c:v>
                </c:pt>
                <c:pt idx="6">
                  <c:v>1235</c:v>
                </c:pt>
                <c:pt idx="7">
                  <c:v>1556</c:v>
                </c:pt>
                <c:pt idx="8">
                  <c:v>1722</c:v>
                </c:pt>
                <c:pt idx="9">
                  <c:v>1297</c:v>
                </c:pt>
                <c:pt idx="10">
                  <c:v>1646</c:v>
                </c:pt>
                <c:pt idx="11">
                  <c:v>1617</c:v>
                </c:pt>
                <c:pt idx="12">
                  <c:v>1196</c:v>
                </c:pt>
                <c:pt idx="13">
                  <c:v>1481</c:v>
                </c:pt>
                <c:pt idx="14">
                  <c:v>1610</c:v>
                </c:pt>
                <c:pt idx="15">
                  <c:v>1569</c:v>
                </c:pt>
                <c:pt idx="16">
                  <c:v>1724</c:v>
                </c:pt>
                <c:pt idx="17">
                  <c:v>1728</c:v>
                </c:pt>
                <c:pt idx="18">
                  <c:v>2646</c:v>
                </c:pt>
                <c:pt idx="19">
                  <c:v>2048</c:v>
                </c:pt>
                <c:pt idx="20">
                  <c:v>1586</c:v>
                </c:pt>
                <c:pt idx="21">
                  <c:v>1175</c:v>
                </c:pt>
                <c:pt idx="22">
                  <c:v>1648</c:v>
                </c:pt>
                <c:pt idx="23">
                  <c:v>1861</c:v>
                </c:pt>
                <c:pt idx="24">
                  <c:v>1953</c:v>
                </c:pt>
                <c:pt idx="25">
                  <c:v>1674</c:v>
                </c:pt>
                <c:pt idx="26">
                  <c:v>1524</c:v>
                </c:pt>
                <c:pt idx="27">
                  <c:v>1155</c:v>
                </c:pt>
                <c:pt idx="28">
                  <c:v>1329</c:v>
                </c:pt>
                <c:pt idx="29">
                  <c:v>1140</c:v>
                </c:pt>
                <c:pt idx="30">
                  <c:v>1245</c:v>
                </c:pt>
                <c:pt idx="31">
                  <c:v>1921</c:v>
                </c:pt>
                <c:pt idx="32">
                  <c:v>1900</c:v>
                </c:pt>
                <c:pt idx="33">
                  <c:v>2478</c:v>
                </c:pt>
                <c:pt idx="34">
                  <c:v>1874</c:v>
                </c:pt>
                <c:pt idx="35">
                  <c:v>1413</c:v>
                </c:pt>
                <c:pt idx="36">
                  <c:v>1919</c:v>
                </c:pt>
                <c:pt idx="37">
                  <c:v>1486</c:v>
                </c:pt>
                <c:pt idx="38">
                  <c:v>1600</c:v>
                </c:pt>
                <c:pt idx="39">
                  <c:v>1288</c:v>
                </c:pt>
                <c:pt idx="40">
                  <c:v>1157</c:v>
                </c:pt>
                <c:pt idx="41">
                  <c:v>1351</c:v>
                </c:pt>
                <c:pt idx="42">
                  <c:v>1617</c:v>
                </c:pt>
                <c:pt idx="43">
                  <c:v>1612</c:v>
                </c:pt>
                <c:pt idx="44">
                  <c:v>1233</c:v>
                </c:pt>
                <c:pt idx="45">
                  <c:v>1252</c:v>
                </c:pt>
                <c:pt idx="46">
                  <c:v>1495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user 135</c:v>
                </c:pt>
              </c:strCache>
            </c:strRef>
          </c:tx>
          <c:spPr>
            <a:solidFill>
              <a:srgbClr val="FF6600"/>
            </a:solidFill>
            <a:ln w="18100">
              <a:noFill/>
            </a:ln>
          </c:spPr>
          <c:cat>
            <c:strRef>
              <c:f>Sheet1!$A$2:$A$48</c:f>
              <c:strCache>
                <c:ptCount val="47"/>
                <c:pt idx="0">
                  <c:v>7/7/96</c:v>
                </c:pt>
                <c:pt idx="1">
                  <c:v>14/7/96</c:v>
                </c:pt>
                <c:pt idx="2">
                  <c:v>21/07/1996</c:v>
                </c:pt>
                <c:pt idx="3">
                  <c:v>28/07/1996</c:v>
                </c:pt>
                <c:pt idx="4">
                  <c:v>8/4/96</c:v>
                </c:pt>
                <c:pt idx="5">
                  <c:v>8/11/96</c:v>
                </c:pt>
                <c:pt idx="6">
                  <c:v>18/08/1996</c:v>
                </c:pt>
                <c:pt idx="7">
                  <c:v>25/08/1996</c:v>
                </c:pt>
                <c:pt idx="8">
                  <c:v>9/1/96</c:v>
                </c:pt>
                <c:pt idx="9">
                  <c:v>9/8/96</c:v>
                </c:pt>
                <c:pt idx="10">
                  <c:v>15/09/1996</c:v>
                </c:pt>
                <c:pt idx="11">
                  <c:v>22/09/1996</c:v>
                </c:pt>
                <c:pt idx="12">
                  <c:v>29/09/1996</c:v>
                </c:pt>
                <c:pt idx="13">
                  <c:v>10/6/96</c:v>
                </c:pt>
                <c:pt idx="14">
                  <c:v>13/10/1996</c:v>
                </c:pt>
                <c:pt idx="15">
                  <c:v>20/10/1996</c:v>
                </c:pt>
                <c:pt idx="16">
                  <c:v>27/10/1996</c:v>
                </c:pt>
                <c:pt idx="17">
                  <c:v>11/3/96</c:v>
                </c:pt>
                <c:pt idx="18">
                  <c:v>11/10/96</c:v>
                </c:pt>
                <c:pt idx="19">
                  <c:v>17/11/1996</c:v>
                </c:pt>
                <c:pt idx="20">
                  <c:v>24/11/1996</c:v>
                </c:pt>
                <c:pt idx="21">
                  <c:v>12/1/96</c:v>
                </c:pt>
                <c:pt idx="22">
                  <c:v>12/8/96</c:v>
                </c:pt>
                <c:pt idx="23">
                  <c:v>15/12/96</c:v>
                </c:pt>
                <c:pt idx="24">
                  <c:v>22/12/1996</c:v>
                </c:pt>
                <c:pt idx="25">
                  <c:v>29/12/1996</c:v>
                </c:pt>
                <c:pt idx="26">
                  <c:v>1/5/97</c:v>
                </c:pt>
                <c:pt idx="27">
                  <c:v>1/12/97</c:v>
                </c:pt>
                <c:pt idx="28">
                  <c:v>19/01/1997</c:v>
                </c:pt>
                <c:pt idx="29">
                  <c:v>26/01/1997</c:v>
                </c:pt>
                <c:pt idx="30">
                  <c:v>2/2/97</c:v>
                </c:pt>
                <c:pt idx="31">
                  <c:v>2/9/97</c:v>
                </c:pt>
                <c:pt idx="32">
                  <c:v>16/2/97</c:v>
                </c:pt>
                <c:pt idx="33">
                  <c:v>23/2/97</c:v>
                </c:pt>
                <c:pt idx="34">
                  <c:v>3/2/97</c:v>
                </c:pt>
                <c:pt idx="35">
                  <c:v>3/9/97</c:v>
                </c:pt>
                <c:pt idx="36">
                  <c:v>16/3/97</c:v>
                </c:pt>
                <c:pt idx="37">
                  <c:v>23/3/97</c:v>
                </c:pt>
                <c:pt idx="38">
                  <c:v>30/3/97</c:v>
                </c:pt>
                <c:pt idx="39">
                  <c:v>4/6/97</c:v>
                </c:pt>
                <c:pt idx="40">
                  <c:v>13/4/97</c:v>
                </c:pt>
                <c:pt idx="41">
                  <c:v>20/4/97</c:v>
                </c:pt>
                <c:pt idx="42">
                  <c:v>27/4/97</c:v>
                </c:pt>
                <c:pt idx="43">
                  <c:v>5/4/97</c:v>
                </c:pt>
                <c:pt idx="44">
                  <c:v>5/11/97</c:v>
                </c:pt>
                <c:pt idx="45">
                  <c:v>18/5/97</c:v>
                </c:pt>
                <c:pt idx="46">
                  <c:v>25/5/97</c:v>
                </c:pt>
              </c:strCache>
            </c:strRef>
          </c:cat>
          <c:val>
            <c:numRef>
              <c:f>Sheet1!$C$2:$C$48</c:f>
              <c:numCache>
                <c:formatCode>General</c:formatCode>
                <c:ptCount val="47"/>
                <c:pt idx="0">
                  <c:v>0</c:v>
                </c:pt>
                <c:pt idx="1">
                  <c:v>16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7</c:v>
                </c:pt>
                <c:pt idx="28">
                  <c:v>2028</c:v>
                </c:pt>
                <c:pt idx="29">
                  <c:v>58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3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651008"/>
        <c:axId val="38652544"/>
      </c:areaChart>
      <c:catAx>
        <c:axId val="38651008"/>
        <c:scaling>
          <c:orientation val="minMax"/>
        </c:scaling>
        <c:delete val="0"/>
        <c:axPos val="b"/>
        <c:numFmt formatCode="[$-1010000]d/m/yy;@" sourceLinked="1"/>
        <c:majorTickMark val="out"/>
        <c:minorTickMark val="none"/>
        <c:tickLblPos val="nextTo"/>
        <c:spPr>
          <a:ln w="22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8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8652544"/>
        <c:crosses val="autoZero"/>
        <c:auto val="1"/>
        <c:lblAlgn val="ctr"/>
        <c:lblOffset val="100"/>
        <c:tickLblSkip val="23"/>
        <c:tickMarkSkip val="1"/>
        <c:noMultiLvlLbl val="0"/>
      </c:catAx>
      <c:valAx>
        <c:axId val="38652544"/>
        <c:scaling>
          <c:orientation val="minMax"/>
          <c:max val="3500"/>
        </c:scaling>
        <c:delete val="0"/>
        <c:axPos val="l"/>
        <c:majorGridlines>
          <c:spPr>
            <a:ln w="9050">
              <a:solidFill>
                <a:srgbClr val="808080"/>
              </a:solidFill>
              <a:prstDash val="solid"/>
            </a:ln>
          </c:spPr>
        </c:majorGridlines>
        <c:title>
          <c:tx>
            <c:rich>
              <a:bodyPr anchor="t" anchorCtr="1"/>
              <a:lstStyle/>
              <a:p>
                <a:pPr>
                  <a:defRPr sz="1888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dirty="0"/>
                  <a:t>jobs per week</a:t>
                </a:r>
              </a:p>
            </c:rich>
          </c:tx>
          <c:layout>
            <c:manualLayout>
              <c:xMode val="edge"/>
              <c:yMode val="edge"/>
              <c:x val="1.5722245245660082E-2"/>
              <c:y val="0.19178286075223344"/>
            </c:manualLayout>
          </c:layout>
          <c:overlay val="0"/>
          <c:spPr>
            <a:noFill/>
            <a:ln w="181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22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8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8651008"/>
        <c:crosses val="autoZero"/>
        <c:crossBetween val="midCat"/>
      </c:valAx>
      <c:spPr>
        <a:noFill/>
        <a:ln w="18100">
          <a:noFill/>
        </a:ln>
      </c:spPr>
    </c:plotArea>
    <c:legend>
      <c:legendPos val="r"/>
      <c:layout>
        <c:manualLayout>
          <c:xMode val="edge"/>
          <c:yMode val="edge"/>
          <c:x val="0.30289154635280785"/>
          <c:y val="0.13380946494517468"/>
          <c:w val="0.246422893481717"/>
          <c:h val="0.12561174551386622"/>
        </c:manualLayout>
      </c:layout>
      <c:overlay val="0"/>
      <c:spPr>
        <a:noFill/>
        <a:ln w="2262">
          <a:solidFill>
            <a:schemeClr val="tx1"/>
          </a:solidFill>
          <a:prstDash val="solid"/>
        </a:ln>
      </c:spPr>
      <c:txPr>
        <a:bodyPr/>
        <a:lstStyle/>
        <a:p>
          <a:pPr>
            <a:defRPr sz="1179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28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SDSC SP2</a:t>
            </a:r>
          </a:p>
        </c:rich>
      </c:tx>
      <c:layout>
        <c:manualLayout>
          <c:xMode val="edge"/>
          <c:yMode val="edge"/>
          <c:x val="0.3574660633484163"/>
          <c:y val="2.029520295202951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4434389140271492"/>
          <c:y val="0.11992619926199262"/>
          <c:w val="0.6508797012155958"/>
          <c:h val="0.67158671586715868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427 others</c:v>
                </c:pt>
              </c:strCache>
            </c:strRef>
          </c:tx>
          <c:spPr>
            <a:solidFill>
              <a:schemeClr val="tx2"/>
            </a:solidFill>
            <a:ln w="25400">
              <a:noFill/>
            </a:ln>
          </c:spPr>
          <c:cat>
            <c:strRef>
              <c:f>Sheet1!$A$2:$A$104</c:f>
              <c:strCache>
                <c:ptCount val="103"/>
                <c:pt idx="0">
                  <c:v>5/10/98</c:v>
                </c:pt>
                <c:pt idx="1">
                  <c:v>17/05/1998</c:v>
                </c:pt>
                <c:pt idx="2">
                  <c:v>24/05/1998</c:v>
                </c:pt>
                <c:pt idx="3">
                  <c:v>31/05/1998</c:v>
                </c:pt>
                <c:pt idx="4">
                  <c:v>6/7/98</c:v>
                </c:pt>
                <c:pt idx="5">
                  <c:v>14/06/1998</c:v>
                </c:pt>
                <c:pt idx="6">
                  <c:v>21/06/1998</c:v>
                </c:pt>
                <c:pt idx="7">
                  <c:v>28/06/1998</c:v>
                </c:pt>
                <c:pt idx="8">
                  <c:v>7/5/98</c:v>
                </c:pt>
                <c:pt idx="9">
                  <c:v>7/12/98</c:v>
                </c:pt>
                <c:pt idx="10">
                  <c:v>19/07/1998</c:v>
                </c:pt>
                <c:pt idx="11">
                  <c:v>26/07/1998</c:v>
                </c:pt>
                <c:pt idx="12">
                  <c:v>8/2/98</c:v>
                </c:pt>
                <c:pt idx="13">
                  <c:v>8/9/98</c:v>
                </c:pt>
                <c:pt idx="14">
                  <c:v>16/08/1998</c:v>
                </c:pt>
                <c:pt idx="15">
                  <c:v>23/08/1998</c:v>
                </c:pt>
                <c:pt idx="16">
                  <c:v>30/08/1998</c:v>
                </c:pt>
                <c:pt idx="17">
                  <c:v>9/6/98</c:v>
                </c:pt>
                <c:pt idx="18">
                  <c:v>13/09/1998</c:v>
                </c:pt>
                <c:pt idx="19">
                  <c:v>20/09/1998</c:v>
                </c:pt>
                <c:pt idx="20">
                  <c:v>27/09/1998</c:v>
                </c:pt>
                <c:pt idx="21">
                  <c:v>10/4/98</c:v>
                </c:pt>
                <c:pt idx="22">
                  <c:v>10/11/98</c:v>
                </c:pt>
                <c:pt idx="23">
                  <c:v>18/10/1998</c:v>
                </c:pt>
                <c:pt idx="24">
                  <c:v>25/10/1998</c:v>
                </c:pt>
                <c:pt idx="25">
                  <c:v>11/1/98</c:v>
                </c:pt>
                <c:pt idx="26">
                  <c:v>11/8/98</c:v>
                </c:pt>
                <c:pt idx="27">
                  <c:v>15/11/1998</c:v>
                </c:pt>
                <c:pt idx="28">
                  <c:v>22/11/1998</c:v>
                </c:pt>
                <c:pt idx="29">
                  <c:v>29/11/1998</c:v>
                </c:pt>
                <c:pt idx="30">
                  <c:v>12/6/98</c:v>
                </c:pt>
                <c:pt idx="31">
                  <c:v>13/12/1998</c:v>
                </c:pt>
                <c:pt idx="32">
                  <c:v>20/12/1998</c:v>
                </c:pt>
                <c:pt idx="33">
                  <c:v>27/12/1998</c:v>
                </c:pt>
                <c:pt idx="34">
                  <c:v>1/3/99</c:v>
                </c:pt>
                <c:pt idx="35">
                  <c:v>1/10/99</c:v>
                </c:pt>
                <c:pt idx="36">
                  <c:v>17/01/1999</c:v>
                </c:pt>
                <c:pt idx="37">
                  <c:v>24/01/1999</c:v>
                </c:pt>
                <c:pt idx="38">
                  <c:v>31/01/1999</c:v>
                </c:pt>
                <c:pt idx="39">
                  <c:v>2/7/99</c:v>
                </c:pt>
                <c:pt idx="40">
                  <c:v>14/02/1999</c:v>
                </c:pt>
                <c:pt idx="41">
                  <c:v>21/02/1999</c:v>
                </c:pt>
                <c:pt idx="42">
                  <c:v>28/02/1999</c:v>
                </c:pt>
                <c:pt idx="43">
                  <c:v>3/7/99</c:v>
                </c:pt>
                <c:pt idx="44">
                  <c:v>14/03/1999</c:v>
                </c:pt>
                <c:pt idx="45">
                  <c:v>21/03/1999</c:v>
                </c:pt>
                <c:pt idx="46">
                  <c:v>28/03/1999</c:v>
                </c:pt>
                <c:pt idx="47">
                  <c:v>4/4/99</c:v>
                </c:pt>
                <c:pt idx="48">
                  <c:v>4/11/99</c:v>
                </c:pt>
                <c:pt idx="49">
                  <c:v>18/04/1999</c:v>
                </c:pt>
                <c:pt idx="50">
                  <c:v>25/4/99</c:v>
                </c:pt>
                <c:pt idx="51">
                  <c:v>5/2/99</c:v>
                </c:pt>
                <c:pt idx="52">
                  <c:v>5/9/99</c:v>
                </c:pt>
                <c:pt idx="53">
                  <c:v>16/05/1999</c:v>
                </c:pt>
                <c:pt idx="54">
                  <c:v>23/05/1999</c:v>
                </c:pt>
                <c:pt idx="55">
                  <c:v>30/05/1999</c:v>
                </c:pt>
                <c:pt idx="56">
                  <c:v>6/6/99</c:v>
                </c:pt>
                <c:pt idx="57">
                  <c:v>13/06/1999</c:v>
                </c:pt>
                <c:pt idx="58">
                  <c:v>20/06/1999</c:v>
                </c:pt>
                <c:pt idx="59">
                  <c:v>27/06/1999</c:v>
                </c:pt>
                <c:pt idx="60">
                  <c:v>7/4/99</c:v>
                </c:pt>
                <c:pt idx="61">
                  <c:v>7/11/99</c:v>
                </c:pt>
                <c:pt idx="62">
                  <c:v>18/07/1999</c:v>
                </c:pt>
                <c:pt idx="63">
                  <c:v>25/07/1999</c:v>
                </c:pt>
                <c:pt idx="64">
                  <c:v>8/1/99</c:v>
                </c:pt>
                <c:pt idx="65">
                  <c:v>8/8/99</c:v>
                </c:pt>
                <c:pt idx="66">
                  <c:v>15/08/1999</c:v>
                </c:pt>
                <c:pt idx="67">
                  <c:v>22/08/1999</c:v>
                </c:pt>
                <c:pt idx="68">
                  <c:v>29/08/1999</c:v>
                </c:pt>
                <c:pt idx="69">
                  <c:v>9/5/99</c:v>
                </c:pt>
                <c:pt idx="70">
                  <c:v>9/12/99</c:v>
                </c:pt>
                <c:pt idx="71">
                  <c:v>19/09/1999</c:v>
                </c:pt>
                <c:pt idx="72">
                  <c:v>26/09/1999</c:v>
                </c:pt>
                <c:pt idx="73">
                  <c:v>10/3/99</c:v>
                </c:pt>
                <c:pt idx="74">
                  <c:v>10/10/99</c:v>
                </c:pt>
                <c:pt idx="75">
                  <c:v>17/10/1999</c:v>
                </c:pt>
                <c:pt idx="76">
                  <c:v>24/10/1999</c:v>
                </c:pt>
                <c:pt idx="77">
                  <c:v>31/10/1999</c:v>
                </c:pt>
                <c:pt idx="78">
                  <c:v>11/7/99</c:v>
                </c:pt>
                <c:pt idx="79">
                  <c:v>14/11/1999</c:v>
                </c:pt>
                <c:pt idx="80">
                  <c:v>21/11/1999</c:v>
                </c:pt>
                <c:pt idx="81">
                  <c:v>28/11/1999</c:v>
                </c:pt>
                <c:pt idx="82">
                  <c:v>12/5/99</c:v>
                </c:pt>
                <c:pt idx="83">
                  <c:v>12/12/99</c:v>
                </c:pt>
                <c:pt idx="84">
                  <c:v>19/12/1999</c:v>
                </c:pt>
                <c:pt idx="85">
                  <c:v>26/12/1999</c:v>
                </c:pt>
                <c:pt idx="86">
                  <c:v>1/2/00</c:v>
                </c:pt>
                <c:pt idx="87">
                  <c:v>1/9/00</c:v>
                </c:pt>
                <c:pt idx="88">
                  <c:v>16/01/2000</c:v>
                </c:pt>
                <c:pt idx="89">
                  <c:v>23/01/2000</c:v>
                </c:pt>
                <c:pt idx="90">
                  <c:v>30/01/2000</c:v>
                </c:pt>
                <c:pt idx="91">
                  <c:v>2/6/00</c:v>
                </c:pt>
                <c:pt idx="92">
                  <c:v>13/02/2000</c:v>
                </c:pt>
                <c:pt idx="93">
                  <c:v>20/02/2000</c:v>
                </c:pt>
                <c:pt idx="94">
                  <c:v>27/02/2000</c:v>
                </c:pt>
                <c:pt idx="95">
                  <c:v>3/5/00</c:v>
                </c:pt>
                <c:pt idx="96">
                  <c:v>3/12/00</c:v>
                </c:pt>
                <c:pt idx="97">
                  <c:v>19/03/2000</c:v>
                </c:pt>
                <c:pt idx="98">
                  <c:v>26/03/2000</c:v>
                </c:pt>
                <c:pt idx="99">
                  <c:v>4/2/00</c:v>
                </c:pt>
                <c:pt idx="100">
                  <c:v>4/9/00</c:v>
                </c:pt>
                <c:pt idx="101">
                  <c:v>16/04/2000</c:v>
                </c:pt>
                <c:pt idx="102">
                  <c:v>23/04/2000</c:v>
                </c:pt>
              </c:strCache>
            </c:strRef>
          </c:cat>
          <c:val>
            <c:numRef>
              <c:f>Sheet1!$B$2:$B$104</c:f>
              <c:numCache>
                <c:formatCode>General</c:formatCode>
                <c:ptCount val="103"/>
                <c:pt idx="0">
                  <c:v>726</c:v>
                </c:pt>
                <c:pt idx="1">
                  <c:v>725</c:v>
                </c:pt>
                <c:pt idx="2">
                  <c:v>548</c:v>
                </c:pt>
                <c:pt idx="3">
                  <c:v>542</c:v>
                </c:pt>
                <c:pt idx="4">
                  <c:v>555</c:v>
                </c:pt>
                <c:pt idx="5">
                  <c:v>770</c:v>
                </c:pt>
                <c:pt idx="6">
                  <c:v>531</c:v>
                </c:pt>
                <c:pt idx="7">
                  <c:v>449</c:v>
                </c:pt>
                <c:pt idx="8">
                  <c:v>646</c:v>
                </c:pt>
                <c:pt idx="9">
                  <c:v>546</c:v>
                </c:pt>
                <c:pt idx="10">
                  <c:v>795</c:v>
                </c:pt>
                <c:pt idx="11">
                  <c:v>499</c:v>
                </c:pt>
                <c:pt idx="12">
                  <c:v>678</c:v>
                </c:pt>
                <c:pt idx="13">
                  <c:v>689</c:v>
                </c:pt>
                <c:pt idx="14">
                  <c:v>382</c:v>
                </c:pt>
                <c:pt idx="15">
                  <c:v>1356</c:v>
                </c:pt>
                <c:pt idx="16">
                  <c:v>907</c:v>
                </c:pt>
                <c:pt idx="17">
                  <c:v>586</c:v>
                </c:pt>
                <c:pt idx="18">
                  <c:v>1022</c:v>
                </c:pt>
                <c:pt idx="19">
                  <c:v>901</c:v>
                </c:pt>
                <c:pt idx="20">
                  <c:v>467</c:v>
                </c:pt>
                <c:pt idx="21">
                  <c:v>457</c:v>
                </c:pt>
                <c:pt idx="22">
                  <c:v>375</c:v>
                </c:pt>
                <c:pt idx="23">
                  <c:v>684</c:v>
                </c:pt>
                <c:pt idx="24">
                  <c:v>559</c:v>
                </c:pt>
                <c:pt idx="25">
                  <c:v>601</c:v>
                </c:pt>
                <c:pt idx="26">
                  <c:v>958</c:v>
                </c:pt>
                <c:pt idx="27">
                  <c:v>1163</c:v>
                </c:pt>
                <c:pt idx="28">
                  <c:v>448</c:v>
                </c:pt>
                <c:pt idx="29">
                  <c:v>280</c:v>
                </c:pt>
                <c:pt idx="30">
                  <c:v>669</c:v>
                </c:pt>
                <c:pt idx="31">
                  <c:v>518</c:v>
                </c:pt>
                <c:pt idx="32">
                  <c:v>698</c:v>
                </c:pt>
                <c:pt idx="33">
                  <c:v>642</c:v>
                </c:pt>
                <c:pt idx="34">
                  <c:v>740</c:v>
                </c:pt>
                <c:pt idx="35">
                  <c:v>1121</c:v>
                </c:pt>
                <c:pt idx="36">
                  <c:v>413</c:v>
                </c:pt>
                <c:pt idx="37">
                  <c:v>449</c:v>
                </c:pt>
                <c:pt idx="38">
                  <c:v>661</c:v>
                </c:pt>
                <c:pt idx="39">
                  <c:v>617</c:v>
                </c:pt>
                <c:pt idx="40">
                  <c:v>805</c:v>
                </c:pt>
                <c:pt idx="41">
                  <c:v>751</c:v>
                </c:pt>
                <c:pt idx="42">
                  <c:v>537</c:v>
                </c:pt>
                <c:pt idx="43">
                  <c:v>464</c:v>
                </c:pt>
                <c:pt idx="44">
                  <c:v>625</c:v>
                </c:pt>
                <c:pt idx="45">
                  <c:v>555</c:v>
                </c:pt>
                <c:pt idx="46">
                  <c:v>969</c:v>
                </c:pt>
                <c:pt idx="47">
                  <c:v>731</c:v>
                </c:pt>
                <c:pt idx="48">
                  <c:v>555</c:v>
                </c:pt>
                <c:pt idx="49">
                  <c:v>676</c:v>
                </c:pt>
                <c:pt idx="50">
                  <c:v>1004</c:v>
                </c:pt>
                <c:pt idx="51">
                  <c:v>1268</c:v>
                </c:pt>
                <c:pt idx="52">
                  <c:v>718</c:v>
                </c:pt>
                <c:pt idx="53">
                  <c:v>656</c:v>
                </c:pt>
                <c:pt idx="54">
                  <c:v>501</c:v>
                </c:pt>
                <c:pt idx="55">
                  <c:v>380</c:v>
                </c:pt>
                <c:pt idx="56">
                  <c:v>539</c:v>
                </c:pt>
                <c:pt idx="57">
                  <c:v>492</c:v>
                </c:pt>
                <c:pt idx="58">
                  <c:v>663</c:v>
                </c:pt>
                <c:pt idx="59">
                  <c:v>726</c:v>
                </c:pt>
                <c:pt idx="60">
                  <c:v>197</c:v>
                </c:pt>
                <c:pt idx="61">
                  <c:v>255</c:v>
                </c:pt>
                <c:pt idx="62">
                  <c:v>401</c:v>
                </c:pt>
                <c:pt idx="63">
                  <c:v>281</c:v>
                </c:pt>
                <c:pt idx="64">
                  <c:v>263</c:v>
                </c:pt>
                <c:pt idx="65">
                  <c:v>449</c:v>
                </c:pt>
                <c:pt idx="66">
                  <c:v>418</c:v>
                </c:pt>
                <c:pt idx="67">
                  <c:v>499</c:v>
                </c:pt>
                <c:pt idx="68">
                  <c:v>396</c:v>
                </c:pt>
                <c:pt idx="69">
                  <c:v>387</c:v>
                </c:pt>
                <c:pt idx="70">
                  <c:v>456</c:v>
                </c:pt>
                <c:pt idx="71">
                  <c:v>626</c:v>
                </c:pt>
                <c:pt idx="72">
                  <c:v>568</c:v>
                </c:pt>
                <c:pt idx="73">
                  <c:v>326</c:v>
                </c:pt>
                <c:pt idx="74">
                  <c:v>357</c:v>
                </c:pt>
                <c:pt idx="75">
                  <c:v>478</c:v>
                </c:pt>
                <c:pt idx="76">
                  <c:v>458</c:v>
                </c:pt>
                <c:pt idx="77">
                  <c:v>574</c:v>
                </c:pt>
                <c:pt idx="78">
                  <c:v>482</c:v>
                </c:pt>
                <c:pt idx="79">
                  <c:v>510</c:v>
                </c:pt>
                <c:pt idx="80">
                  <c:v>700</c:v>
                </c:pt>
                <c:pt idx="81">
                  <c:v>170</c:v>
                </c:pt>
                <c:pt idx="82">
                  <c:v>836</c:v>
                </c:pt>
                <c:pt idx="83">
                  <c:v>320</c:v>
                </c:pt>
                <c:pt idx="84">
                  <c:v>351</c:v>
                </c:pt>
                <c:pt idx="85">
                  <c:v>203</c:v>
                </c:pt>
                <c:pt idx="86">
                  <c:v>202</c:v>
                </c:pt>
                <c:pt idx="87">
                  <c:v>238</c:v>
                </c:pt>
                <c:pt idx="88">
                  <c:v>348</c:v>
                </c:pt>
                <c:pt idx="89">
                  <c:v>366</c:v>
                </c:pt>
                <c:pt idx="90">
                  <c:v>470</c:v>
                </c:pt>
                <c:pt idx="91">
                  <c:v>237</c:v>
                </c:pt>
                <c:pt idx="92">
                  <c:v>249</c:v>
                </c:pt>
                <c:pt idx="93">
                  <c:v>252</c:v>
                </c:pt>
                <c:pt idx="94">
                  <c:v>305</c:v>
                </c:pt>
                <c:pt idx="95">
                  <c:v>305</c:v>
                </c:pt>
                <c:pt idx="96">
                  <c:v>386</c:v>
                </c:pt>
                <c:pt idx="97">
                  <c:v>214</c:v>
                </c:pt>
                <c:pt idx="98">
                  <c:v>210</c:v>
                </c:pt>
                <c:pt idx="99">
                  <c:v>232</c:v>
                </c:pt>
                <c:pt idx="100">
                  <c:v>260</c:v>
                </c:pt>
                <c:pt idx="101">
                  <c:v>201</c:v>
                </c:pt>
                <c:pt idx="102">
                  <c:v>247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user 374</c:v>
                </c:pt>
              </c:strCache>
            </c:strRef>
          </c:tx>
          <c:spPr>
            <a:solidFill>
              <a:srgbClr val="00FF00"/>
            </a:solidFill>
            <a:ln w="25400">
              <a:noFill/>
            </a:ln>
          </c:spPr>
          <c:cat>
            <c:strRef>
              <c:f>Sheet1!$A$2:$A$104</c:f>
              <c:strCache>
                <c:ptCount val="103"/>
                <c:pt idx="0">
                  <c:v>5/10/98</c:v>
                </c:pt>
                <c:pt idx="1">
                  <c:v>17/05/1998</c:v>
                </c:pt>
                <c:pt idx="2">
                  <c:v>24/05/1998</c:v>
                </c:pt>
                <c:pt idx="3">
                  <c:v>31/05/1998</c:v>
                </c:pt>
                <c:pt idx="4">
                  <c:v>6/7/98</c:v>
                </c:pt>
                <c:pt idx="5">
                  <c:v>14/06/1998</c:v>
                </c:pt>
                <c:pt idx="6">
                  <c:v>21/06/1998</c:v>
                </c:pt>
                <c:pt idx="7">
                  <c:v>28/06/1998</c:v>
                </c:pt>
                <c:pt idx="8">
                  <c:v>7/5/98</c:v>
                </c:pt>
                <c:pt idx="9">
                  <c:v>7/12/98</c:v>
                </c:pt>
                <c:pt idx="10">
                  <c:v>19/07/1998</c:v>
                </c:pt>
                <c:pt idx="11">
                  <c:v>26/07/1998</c:v>
                </c:pt>
                <c:pt idx="12">
                  <c:v>8/2/98</c:v>
                </c:pt>
                <c:pt idx="13">
                  <c:v>8/9/98</c:v>
                </c:pt>
                <c:pt idx="14">
                  <c:v>16/08/1998</c:v>
                </c:pt>
                <c:pt idx="15">
                  <c:v>23/08/1998</c:v>
                </c:pt>
                <c:pt idx="16">
                  <c:v>30/08/1998</c:v>
                </c:pt>
                <c:pt idx="17">
                  <c:v>9/6/98</c:v>
                </c:pt>
                <c:pt idx="18">
                  <c:v>13/09/1998</c:v>
                </c:pt>
                <c:pt idx="19">
                  <c:v>20/09/1998</c:v>
                </c:pt>
                <c:pt idx="20">
                  <c:v>27/09/1998</c:v>
                </c:pt>
                <c:pt idx="21">
                  <c:v>10/4/98</c:v>
                </c:pt>
                <c:pt idx="22">
                  <c:v>10/11/98</c:v>
                </c:pt>
                <c:pt idx="23">
                  <c:v>18/10/1998</c:v>
                </c:pt>
                <c:pt idx="24">
                  <c:v>25/10/1998</c:v>
                </c:pt>
                <c:pt idx="25">
                  <c:v>11/1/98</c:v>
                </c:pt>
                <c:pt idx="26">
                  <c:v>11/8/98</c:v>
                </c:pt>
                <c:pt idx="27">
                  <c:v>15/11/1998</c:v>
                </c:pt>
                <c:pt idx="28">
                  <c:v>22/11/1998</c:v>
                </c:pt>
                <c:pt idx="29">
                  <c:v>29/11/1998</c:v>
                </c:pt>
                <c:pt idx="30">
                  <c:v>12/6/98</c:v>
                </c:pt>
                <c:pt idx="31">
                  <c:v>13/12/1998</c:v>
                </c:pt>
                <c:pt idx="32">
                  <c:v>20/12/1998</c:v>
                </c:pt>
                <c:pt idx="33">
                  <c:v>27/12/1998</c:v>
                </c:pt>
                <c:pt idx="34">
                  <c:v>1/3/99</c:v>
                </c:pt>
                <c:pt idx="35">
                  <c:v>1/10/99</c:v>
                </c:pt>
                <c:pt idx="36">
                  <c:v>17/01/1999</c:v>
                </c:pt>
                <c:pt idx="37">
                  <c:v>24/01/1999</c:v>
                </c:pt>
                <c:pt idx="38">
                  <c:v>31/01/1999</c:v>
                </c:pt>
                <c:pt idx="39">
                  <c:v>2/7/99</c:v>
                </c:pt>
                <c:pt idx="40">
                  <c:v>14/02/1999</c:v>
                </c:pt>
                <c:pt idx="41">
                  <c:v>21/02/1999</c:v>
                </c:pt>
                <c:pt idx="42">
                  <c:v>28/02/1999</c:v>
                </c:pt>
                <c:pt idx="43">
                  <c:v>3/7/99</c:v>
                </c:pt>
                <c:pt idx="44">
                  <c:v>14/03/1999</c:v>
                </c:pt>
                <c:pt idx="45">
                  <c:v>21/03/1999</c:v>
                </c:pt>
                <c:pt idx="46">
                  <c:v>28/03/1999</c:v>
                </c:pt>
                <c:pt idx="47">
                  <c:v>4/4/99</c:v>
                </c:pt>
                <c:pt idx="48">
                  <c:v>4/11/99</c:v>
                </c:pt>
                <c:pt idx="49">
                  <c:v>18/04/1999</c:v>
                </c:pt>
                <c:pt idx="50">
                  <c:v>25/4/99</c:v>
                </c:pt>
                <c:pt idx="51">
                  <c:v>5/2/99</c:v>
                </c:pt>
                <c:pt idx="52">
                  <c:v>5/9/99</c:v>
                </c:pt>
                <c:pt idx="53">
                  <c:v>16/05/1999</c:v>
                </c:pt>
                <c:pt idx="54">
                  <c:v>23/05/1999</c:v>
                </c:pt>
                <c:pt idx="55">
                  <c:v>30/05/1999</c:v>
                </c:pt>
                <c:pt idx="56">
                  <c:v>6/6/99</c:v>
                </c:pt>
                <c:pt idx="57">
                  <c:v>13/06/1999</c:v>
                </c:pt>
                <c:pt idx="58">
                  <c:v>20/06/1999</c:v>
                </c:pt>
                <c:pt idx="59">
                  <c:v>27/06/1999</c:v>
                </c:pt>
                <c:pt idx="60">
                  <c:v>7/4/99</c:v>
                </c:pt>
                <c:pt idx="61">
                  <c:v>7/11/99</c:v>
                </c:pt>
                <c:pt idx="62">
                  <c:v>18/07/1999</c:v>
                </c:pt>
                <c:pt idx="63">
                  <c:v>25/07/1999</c:v>
                </c:pt>
                <c:pt idx="64">
                  <c:v>8/1/99</c:v>
                </c:pt>
                <c:pt idx="65">
                  <c:v>8/8/99</c:v>
                </c:pt>
                <c:pt idx="66">
                  <c:v>15/08/1999</c:v>
                </c:pt>
                <c:pt idx="67">
                  <c:v>22/08/1999</c:v>
                </c:pt>
                <c:pt idx="68">
                  <c:v>29/08/1999</c:v>
                </c:pt>
                <c:pt idx="69">
                  <c:v>9/5/99</c:v>
                </c:pt>
                <c:pt idx="70">
                  <c:v>9/12/99</c:v>
                </c:pt>
                <c:pt idx="71">
                  <c:v>19/09/1999</c:v>
                </c:pt>
                <c:pt idx="72">
                  <c:v>26/09/1999</c:v>
                </c:pt>
                <c:pt idx="73">
                  <c:v>10/3/99</c:v>
                </c:pt>
                <c:pt idx="74">
                  <c:v>10/10/99</c:v>
                </c:pt>
                <c:pt idx="75">
                  <c:v>17/10/1999</c:v>
                </c:pt>
                <c:pt idx="76">
                  <c:v>24/10/1999</c:v>
                </c:pt>
                <c:pt idx="77">
                  <c:v>31/10/1999</c:v>
                </c:pt>
                <c:pt idx="78">
                  <c:v>11/7/99</c:v>
                </c:pt>
                <c:pt idx="79">
                  <c:v>14/11/1999</c:v>
                </c:pt>
                <c:pt idx="80">
                  <c:v>21/11/1999</c:v>
                </c:pt>
                <c:pt idx="81">
                  <c:v>28/11/1999</c:v>
                </c:pt>
                <c:pt idx="82">
                  <c:v>12/5/99</c:v>
                </c:pt>
                <c:pt idx="83">
                  <c:v>12/12/99</c:v>
                </c:pt>
                <c:pt idx="84">
                  <c:v>19/12/1999</c:v>
                </c:pt>
                <c:pt idx="85">
                  <c:v>26/12/1999</c:v>
                </c:pt>
                <c:pt idx="86">
                  <c:v>1/2/00</c:v>
                </c:pt>
                <c:pt idx="87">
                  <c:v>1/9/00</c:v>
                </c:pt>
                <c:pt idx="88">
                  <c:v>16/01/2000</c:v>
                </c:pt>
                <c:pt idx="89">
                  <c:v>23/01/2000</c:v>
                </c:pt>
                <c:pt idx="90">
                  <c:v>30/01/2000</c:v>
                </c:pt>
                <c:pt idx="91">
                  <c:v>2/6/00</c:v>
                </c:pt>
                <c:pt idx="92">
                  <c:v>13/02/2000</c:v>
                </c:pt>
                <c:pt idx="93">
                  <c:v>20/02/2000</c:v>
                </c:pt>
                <c:pt idx="94">
                  <c:v>27/02/2000</c:v>
                </c:pt>
                <c:pt idx="95">
                  <c:v>3/5/00</c:v>
                </c:pt>
                <c:pt idx="96">
                  <c:v>3/12/00</c:v>
                </c:pt>
                <c:pt idx="97">
                  <c:v>19/03/2000</c:v>
                </c:pt>
                <c:pt idx="98">
                  <c:v>26/03/2000</c:v>
                </c:pt>
                <c:pt idx="99">
                  <c:v>4/2/00</c:v>
                </c:pt>
                <c:pt idx="100">
                  <c:v>4/9/00</c:v>
                </c:pt>
                <c:pt idx="101">
                  <c:v>16/04/2000</c:v>
                </c:pt>
                <c:pt idx="102">
                  <c:v>23/04/2000</c:v>
                </c:pt>
              </c:strCache>
            </c:strRef>
          </c:cat>
          <c:val>
            <c:numRef>
              <c:f>Sheet1!$C$2:$C$104</c:f>
              <c:numCache>
                <c:formatCode>General</c:formatCode>
                <c:ptCount val="10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738</c:v>
                </c:pt>
                <c:pt idx="20">
                  <c:v>6817</c:v>
                </c:pt>
                <c:pt idx="21">
                  <c:v>2133</c:v>
                </c:pt>
                <c:pt idx="22">
                  <c:v>1520</c:v>
                </c:pt>
                <c:pt idx="23">
                  <c:v>415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539264"/>
        <c:axId val="38540800"/>
      </c:areaChart>
      <c:catAx>
        <c:axId val="38539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2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8540800"/>
        <c:crosses val="autoZero"/>
        <c:auto val="1"/>
        <c:lblAlgn val="ctr"/>
        <c:lblOffset val="100"/>
        <c:tickLblSkip val="50"/>
        <c:tickMarkSkip val="4"/>
        <c:noMultiLvlLbl val="0"/>
      </c:catAx>
      <c:valAx>
        <c:axId val="38540800"/>
        <c:scaling>
          <c:orientation val="minMax"/>
        </c:scaling>
        <c:delete val="0"/>
        <c:axPos val="l"/>
        <c:majorGridlines>
          <c:spPr>
            <a:ln w="12700">
              <a:solidFill>
                <a:srgbClr val="80808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75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jobs per week</a:t>
                </a:r>
              </a:p>
            </c:rich>
          </c:tx>
          <c:layout>
            <c:manualLayout>
              <c:xMode val="edge"/>
              <c:yMode val="edge"/>
              <c:x val="0"/>
              <c:y val="0.3044280442804427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2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8539264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48868778280542985"/>
          <c:y val="0.14206642066420663"/>
          <c:w val="0.36199095022624433"/>
          <c:h val="0.11070110701107011"/>
        </c:manualLayout>
      </c:layout>
      <c:overlay val="0"/>
      <c:spPr>
        <a:noFill/>
        <a:ln w="3175">
          <a:solidFill>
            <a:schemeClr val="tx1"/>
          </a:solidFill>
          <a:prstDash val="solid"/>
        </a:ln>
      </c:spPr>
      <c:txPr>
        <a:bodyPr/>
        <a:lstStyle/>
        <a:p>
          <a:pPr>
            <a:defRPr sz="128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20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CTC SP2</a:t>
            </a:r>
          </a:p>
        </c:rich>
      </c:tx>
      <c:layout>
        <c:manualLayout>
          <c:xMode val="edge"/>
          <c:yMode val="edge"/>
          <c:x val="0.3734513274336283"/>
          <c:y val="6.0650887573964495E-2"/>
        </c:manualLayout>
      </c:layout>
      <c:overlay val="0"/>
      <c:spPr>
        <a:noFill/>
        <a:ln w="25416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0530973451327431"/>
          <c:y val="0.21301775147928992"/>
          <c:w val="0.75044247787610607"/>
          <c:h val="0.61686390532544377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</c:v>
                </c:pt>
              </c:strCache>
            </c:strRef>
          </c:tx>
          <c:spPr>
            <a:ln w="38124">
              <a:solidFill>
                <a:srgbClr val="00FF00"/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00FF0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xVal>
            <c:numRef>
              <c:f>Sheet1!$A$2:$A$47</c:f>
              <c:numCache>
                <c:formatCode>General</c:formatCode>
                <c:ptCount val="46"/>
                <c:pt idx="0">
                  <c:v>0.50600000000000001</c:v>
                </c:pt>
                <c:pt idx="1">
                  <c:v>0.51600000000000001</c:v>
                </c:pt>
                <c:pt idx="2">
                  <c:v>0.52600000000000002</c:v>
                </c:pt>
                <c:pt idx="3">
                  <c:v>0.53600000000000003</c:v>
                </c:pt>
                <c:pt idx="4">
                  <c:v>0.54600000000000004</c:v>
                </c:pt>
                <c:pt idx="5">
                  <c:v>0.55600000000000005</c:v>
                </c:pt>
                <c:pt idx="6">
                  <c:v>0.56599999999999995</c:v>
                </c:pt>
                <c:pt idx="7">
                  <c:v>0.57699999999999996</c:v>
                </c:pt>
                <c:pt idx="8">
                  <c:v>0.58699999999999997</c:v>
                </c:pt>
                <c:pt idx="9">
                  <c:v>0.59699999999999998</c:v>
                </c:pt>
                <c:pt idx="10">
                  <c:v>0.60699999999999998</c:v>
                </c:pt>
                <c:pt idx="11">
                  <c:v>0.61699999999999999</c:v>
                </c:pt>
                <c:pt idx="12">
                  <c:v>0.627</c:v>
                </c:pt>
                <c:pt idx="13">
                  <c:v>0.63700000000000001</c:v>
                </c:pt>
                <c:pt idx="14">
                  <c:v>0.64700000000000002</c:v>
                </c:pt>
                <c:pt idx="15">
                  <c:v>0.65700000000000003</c:v>
                </c:pt>
                <c:pt idx="16">
                  <c:v>0.66800000000000004</c:v>
                </c:pt>
                <c:pt idx="17">
                  <c:v>0.67800000000000005</c:v>
                </c:pt>
                <c:pt idx="18">
                  <c:v>0.68799999999999994</c:v>
                </c:pt>
                <c:pt idx="19">
                  <c:v>0.69799999999999995</c:v>
                </c:pt>
                <c:pt idx="20">
                  <c:v>0.70799999999999996</c:v>
                </c:pt>
                <c:pt idx="21">
                  <c:v>0.71799999999999997</c:v>
                </c:pt>
                <c:pt idx="22">
                  <c:v>0.72799999999999998</c:v>
                </c:pt>
                <c:pt idx="23">
                  <c:v>0.73799999999999999</c:v>
                </c:pt>
                <c:pt idx="24">
                  <c:v>0.749</c:v>
                </c:pt>
                <c:pt idx="25">
                  <c:v>0.75900000000000001</c:v>
                </c:pt>
                <c:pt idx="26">
                  <c:v>0.76900000000000002</c:v>
                </c:pt>
                <c:pt idx="27">
                  <c:v>0.77900000000000003</c:v>
                </c:pt>
                <c:pt idx="28">
                  <c:v>0.78900000000000003</c:v>
                </c:pt>
                <c:pt idx="29">
                  <c:v>0.79900000000000004</c:v>
                </c:pt>
                <c:pt idx="30">
                  <c:v>0.80900000000000005</c:v>
                </c:pt>
                <c:pt idx="31">
                  <c:v>0.81899999999999995</c:v>
                </c:pt>
                <c:pt idx="32">
                  <c:v>0.83</c:v>
                </c:pt>
                <c:pt idx="33">
                  <c:v>0.84</c:v>
                </c:pt>
                <c:pt idx="34">
                  <c:v>0.85</c:v>
                </c:pt>
                <c:pt idx="35">
                  <c:v>0.86</c:v>
                </c:pt>
                <c:pt idx="36">
                  <c:v>0.87</c:v>
                </c:pt>
                <c:pt idx="37">
                  <c:v>0.88</c:v>
                </c:pt>
                <c:pt idx="38">
                  <c:v>0.89</c:v>
                </c:pt>
                <c:pt idx="39">
                  <c:v>0.9</c:v>
                </c:pt>
                <c:pt idx="40">
                  <c:v>0.91100000000000003</c:v>
                </c:pt>
                <c:pt idx="41">
                  <c:v>0.91900000000000004</c:v>
                </c:pt>
                <c:pt idx="42">
                  <c:v>0.92800000000000005</c:v>
                </c:pt>
                <c:pt idx="43">
                  <c:v>0.93400000000000005</c:v>
                </c:pt>
                <c:pt idx="44">
                  <c:v>0.94099999999999995</c:v>
                </c:pt>
                <c:pt idx="45">
                  <c:v>0.94699999999999995</c:v>
                </c:pt>
              </c:numCache>
            </c:numRef>
          </c:xVal>
          <c:yVal>
            <c:numRef>
              <c:f>Sheet1!$B$2:$B$47</c:f>
              <c:numCache>
                <c:formatCode>General</c:formatCode>
                <c:ptCount val="46"/>
                <c:pt idx="0">
                  <c:v>4.01</c:v>
                </c:pt>
                <c:pt idx="1">
                  <c:v>4.1399999999999997</c:v>
                </c:pt>
                <c:pt idx="2">
                  <c:v>3.88</c:v>
                </c:pt>
                <c:pt idx="3">
                  <c:v>4.4800000000000004</c:v>
                </c:pt>
                <c:pt idx="4">
                  <c:v>4.78</c:v>
                </c:pt>
                <c:pt idx="5">
                  <c:v>4.4400000000000004</c:v>
                </c:pt>
                <c:pt idx="6">
                  <c:v>4.9800000000000004</c:v>
                </c:pt>
                <c:pt idx="7">
                  <c:v>4.84</c:v>
                </c:pt>
                <c:pt idx="8">
                  <c:v>6.49</c:v>
                </c:pt>
                <c:pt idx="9">
                  <c:v>5.41</c:v>
                </c:pt>
                <c:pt idx="10">
                  <c:v>6.08</c:v>
                </c:pt>
                <c:pt idx="11">
                  <c:v>6.28</c:v>
                </c:pt>
                <c:pt idx="12">
                  <c:v>8.4700000000000006</c:v>
                </c:pt>
                <c:pt idx="13">
                  <c:v>7.37</c:v>
                </c:pt>
                <c:pt idx="14">
                  <c:v>7.92</c:v>
                </c:pt>
                <c:pt idx="15">
                  <c:v>8.51</c:v>
                </c:pt>
                <c:pt idx="16">
                  <c:v>9.9499999999999993</c:v>
                </c:pt>
                <c:pt idx="17">
                  <c:v>13.91</c:v>
                </c:pt>
                <c:pt idx="18">
                  <c:v>15.65</c:v>
                </c:pt>
                <c:pt idx="19">
                  <c:v>11.81</c:v>
                </c:pt>
                <c:pt idx="20">
                  <c:v>11.67</c:v>
                </c:pt>
                <c:pt idx="21">
                  <c:v>10.64</c:v>
                </c:pt>
                <c:pt idx="22">
                  <c:v>14.95</c:v>
                </c:pt>
                <c:pt idx="23">
                  <c:v>13.32</c:v>
                </c:pt>
                <c:pt idx="24">
                  <c:v>12.46</c:v>
                </c:pt>
                <c:pt idx="25">
                  <c:v>29.85</c:v>
                </c:pt>
                <c:pt idx="26">
                  <c:v>18.36</c:v>
                </c:pt>
                <c:pt idx="27">
                  <c:v>17.940000000000001</c:v>
                </c:pt>
                <c:pt idx="28">
                  <c:v>19.91</c:v>
                </c:pt>
                <c:pt idx="29">
                  <c:v>24.37</c:v>
                </c:pt>
                <c:pt idx="30">
                  <c:v>28.15</c:v>
                </c:pt>
                <c:pt idx="31">
                  <c:v>22.03</c:v>
                </c:pt>
                <c:pt idx="32">
                  <c:v>29.85</c:v>
                </c:pt>
                <c:pt idx="33">
                  <c:v>31.21</c:v>
                </c:pt>
                <c:pt idx="34">
                  <c:v>28.94</c:v>
                </c:pt>
                <c:pt idx="35">
                  <c:v>29.23</c:v>
                </c:pt>
                <c:pt idx="36">
                  <c:v>33.75</c:v>
                </c:pt>
                <c:pt idx="37">
                  <c:v>36.56</c:v>
                </c:pt>
                <c:pt idx="38">
                  <c:v>36.07</c:v>
                </c:pt>
                <c:pt idx="39">
                  <c:v>47.86</c:v>
                </c:pt>
                <c:pt idx="40">
                  <c:v>46.9</c:v>
                </c:pt>
                <c:pt idx="41">
                  <c:v>59.08</c:v>
                </c:pt>
                <c:pt idx="42">
                  <c:v>55.72</c:v>
                </c:pt>
                <c:pt idx="43">
                  <c:v>65.66</c:v>
                </c:pt>
                <c:pt idx="44">
                  <c:v>76.56</c:v>
                </c:pt>
                <c:pt idx="45">
                  <c:v>93.39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578432"/>
        <c:axId val="38581760"/>
      </c:scatterChart>
      <c:valAx>
        <c:axId val="38578432"/>
        <c:scaling>
          <c:orientation val="minMax"/>
          <c:min val="0.5"/>
        </c:scaling>
        <c:delete val="0"/>
        <c:axPos val="b"/>
        <c:title>
          <c:tx>
            <c:rich>
              <a:bodyPr/>
              <a:lstStyle/>
              <a:p>
                <a:pPr>
                  <a:defRPr sz="2201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offered load</a:t>
                </a:r>
              </a:p>
            </c:rich>
          </c:tx>
          <c:layout>
            <c:manualLayout>
              <c:xMode val="edge"/>
              <c:yMode val="edge"/>
              <c:x val="0.39823008849557523"/>
              <c:y val="0.90828402366863892"/>
            </c:manualLayout>
          </c:layout>
          <c:overlay val="0"/>
          <c:spPr>
            <a:noFill/>
            <a:ln w="25416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7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8581760"/>
        <c:crosses val="autoZero"/>
        <c:crossBetween val="midCat"/>
        <c:majorUnit val="0.1"/>
      </c:valAx>
      <c:valAx>
        <c:axId val="38581760"/>
        <c:scaling>
          <c:orientation val="minMax"/>
        </c:scaling>
        <c:delete val="0"/>
        <c:axPos val="l"/>
        <c:majorGridlines>
          <c:spPr>
            <a:ln w="12708">
              <a:solidFill>
                <a:srgbClr val="80808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1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average bounded slowdown</a:t>
                </a:r>
              </a:p>
            </c:rich>
          </c:tx>
          <c:layout>
            <c:manualLayout>
              <c:xMode val="edge"/>
              <c:yMode val="edge"/>
              <c:x val="1.7699115044247787E-3"/>
              <c:y val="0.24704142011834315"/>
            </c:manualLayout>
          </c:layout>
          <c:overlay val="0"/>
          <c:spPr>
            <a:noFill/>
            <a:ln w="25416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7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8578432"/>
        <c:crosses val="autoZero"/>
        <c:crossBetween val="midCat"/>
      </c:valAx>
      <c:spPr>
        <a:noFill/>
        <a:ln w="2541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20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CTC SP2</a:t>
            </a:r>
          </a:p>
        </c:rich>
      </c:tx>
      <c:layout>
        <c:manualLayout>
          <c:xMode val="edge"/>
          <c:yMode val="edge"/>
          <c:x val="0.3734513274336283"/>
          <c:y val="6.0650887573964495E-2"/>
        </c:manualLayout>
      </c:layout>
      <c:overlay val="0"/>
      <c:spPr>
        <a:noFill/>
        <a:ln w="25416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0530973451327431"/>
          <c:y val="0.21301775147928992"/>
          <c:w val="0.75044247787610607"/>
          <c:h val="0.61686390532544377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</c:v>
                </c:pt>
              </c:strCache>
            </c:strRef>
          </c:tx>
          <c:spPr>
            <a:ln w="38124">
              <a:solidFill>
                <a:srgbClr val="00FF00"/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00FF0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xVal>
            <c:numRef>
              <c:f>Sheet1!$A$2:$A$47</c:f>
              <c:numCache>
                <c:formatCode>General</c:formatCode>
                <c:ptCount val="46"/>
                <c:pt idx="0">
                  <c:v>0.50600000000000001</c:v>
                </c:pt>
                <c:pt idx="1">
                  <c:v>0.51600000000000001</c:v>
                </c:pt>
                <c:pt idx="2">
                  <c:v>0.52600000000000002</c:v>
                </c:pt>
                <c:pt idx="3">
                  <c:v>0.53600000000000003</c:v>
                </c:pt>
                <c:pt idx="4">
                  <c:v>0.54600000000000004</c:v>
                </c:pt>
                <c:pt idx="5">
                  <c:v>0.55600000000000005</c:v>
                </c:pt>
                <c:pt idx="6">
                  <c:v>0.56599999999999995</c:v>
                </c:pt>
                <c:pt idx="7">
                  <c:v>0.57699999999999996</c:v>
                </c:pt>
                <c:pt idx="8">
                  <c:v>0.58699999999999997</c:v>
                </c:pt>
                <c:pt idx="9">
                  <c:v>0.59699999999999998</c:v>
                </c:pt>
                <c:pt idx="10">
                  <c:v>0.60699999999999998</c:v>
                </c:pt>
                <c:pt idx="11">
                  <c:v>0.61699999999999999</c:v>
                </c:pt>
                <c:pt idx="12">
                  <c:v>0.627</c:v>
                </c:pt>
                <c:pt idx="13">
                  <c:v>0.63700000000000001</c:v>
                </c:pt>
                <c:pt idx="14">
                  <c:v>0.64700000000000002</c:v>
                </c:pt>
                <c:pt idx="15">
                  <c:v>0.65700000000000003</c:v>
                </c:pt>
                <c:pt idx="16">
                  <c:v>0.66800000000000004</c:v>
                </c:pt>
                <c:pt idx="17">
                  <c:v>0.67800000000000005</c:v>
                </c:pt>
                <c:pt idx="18">
                  <c:v>0.68799999999999994</c:v>
                </c:pt>
                <c:pt idx="19">
                  <c:v>0.69799999999999995</c:v>
                </c:pt>
                <c:pt idx="20">
                  <c:v>0.70799999999999996</c:v>
                </c:pt>
                <c:pt idx="21">
                  <c:v>0.71799999999999997</c:v>
                </c:pt>
                <c:pt idx="22">
                  <c:v>0.72799999999999998</c:v>
                </c:pt>
                <c:pt idx="23">
                  <c:v>0.73799999999999999</c:v>
                </c:pt>
                <c:pt idx="24">
                  <c:v>0.749</c:v>
                </c:pt>
                <c:pt idx="25">
                  <c:v>0.75900000000000001</c:v>
                </c:pt>
                <c:pt idx="26">
                  <c:v>0.76900000000000002</c:v>
                </c:pt>
                <c:pt idx="27">
                  <c:v>0.77900000000000003</c:v>
                </c:pt>
                <c:pt idx="28">
                  <c:v>0.78900000000000003</c:v>
                </c:pt>
                <c:pt idx="29">
                  <c:v>0.79900000000000004</c:v>
                </c:pt>
                <c:pt idx="30">
                  <c:v>0.80900000000000005</c:v>
                </c:pt>
                <c:pt idx="31">
                  <c:v>0.81899999999999995</c:v>
                </c:pt>
                <c:pt idx="32">
                  <c:v>0.83</c:v>
                </c:pt>
                <c:pt idx="33">
                  <c:v>0.84</c:v>
                </c:pt>
                <c:pt idx="34">
                  <c:v>0.85</c:v>
                </c:pt>
                <c:pt idx="35">
                  <c:v>0.86</c:v>
                </c:pt>
                <c:pt idx="36">
                  <c:v>0.87</c:v>
                </c:pt>
                <c:pt idx="37">
                  <c:v>0.88</c:v>
                </c:pt>
                <c:pt idx="38">
                  <c:v>0.89</c:v>
                </c:pt>
                <c:pt idx="39">
                  <c:v>0.9</c:v>
                </c:pt>
                <c:pt idx="40">
                  <c:v>0.91100000000000003</c:v>
                </c:pt>
                <c:pt idx="41">
                  <c:v>0.91900000000000004</c:v>
                </c:pt>
                <c:pt idx="42">
                  <c:v>0.92800000000000005</c:v>
                </c:pt>
                <c:pt idx="43">
                  <c:v>0.93400000000000005</c:v>
                </c:pt>
                <c:pt idx="44">
                  <c:v>0.94099999999999995</c:v>
                </c:pt>
                <c:pt idx="45">
                  <c:v>0.94699999999999995</c:v>
                </c:pt>
              </c:numCache>
            </c:numRef>
          </c:xVal>
          <c:yVal>
            <c:numRef>
              <c:f>Sheet1!$B$2:$B$47</c:f>
              <c:numCache>
                <c:formatCode>General</c:formatCode>
                <c:ptCount val="46"/>
                <c:pt idx="0">
                  <c:v>4.01</c:v>
                </c:pt>
                <c:pt idx="1">
                  <c:v>4.1399999999999997</c:v>
                </c:pt>
                <c:pt idx="2">
                  <c:v>3.88</c:v>
                </c:pt>
                <c:pt idx="3">
                  <c:v>4.4800000000000004</c:v>
                </c:pt>
                <c:pt idx="4">
                  <c:v>4.78</c:v>
                </c:pt>
                <c:pt idx="5">
                  <c:v>4.4400000000000004</c:v>
                </c:pt>
                <c:pt idx="6">
                  <c:v>4.9800000000000004</c:v>
                </c:pt>
                <c:pt idx="7">
                  <c:v>4.84</c:v>
                </c:pt>
                <c:pt idx="8">
                  <c:v>6.49</c:v>
                </c:pt>
                <c:pt idx="9">
                  <c:v>5.41</c:v>
                </c:pt>
                <c:pt idx="10">
                  <c:v>6.08</c:v>
                </c:pt>
                <c:pt idx="11">
                  <c:v>6.28</c:v>
                </c:pt>
                <c:pt idx="12">
                  <c:v>8.4700000000000006</c:v>
                </c:pt>
                <c:pt idx="13">
                  <c:v>7.37</c:v>
                </c:pt>
                <c:pt idx="14">
                  <c:v>7.92</c:v>
                </c:pt>
                <c:pt idx="15">
                  <c:v>8.51</c:v>
                </c:pt>
                <c:pt idx="16">
                  <c:v>9.9499999999999993</c:v>
                </c:pt>
                <c:pt idx="17">
                  <c:v>13.91</c:v>
                </c:pt>
                <c:pt idx="18">
                  <c:v>15.65</c:v>
                </c:pt>
                <c:pt idx="19">
                  <c:v>11.81</c:v>
                </c:pt>
                <c:pt idx="20">
                  <c:v>11.67</c:v>
                </c:pt>
                <c:pt idx="21">
                  <c:v>10.64</c:v>
                </c:pt>
                <c:pt idx="22">
                  <c:v>14.95</c:v>
                </c:pt>
                <c:pt idx="23">
                  <c:v>13.32</c:v>
                </c:pt>
                <c:pt idx="24">
                  <c:v>12.46</c:v>
                </c:pt>
                <c:pt idx="25">
                  <c:v>29.85</c:v>
                </c:pt>
                <c:pt idx="26">
                  <c:v>18.36</c:v>
                </c:pt>
                <c:pt idx="27">
                  <c:v>17.940000000000001</c:v>
                </c:pt>
                <c:pt idx="28">
                  <c:v>19.91</c:v>
                </c:pt>
                <c:pt idx="29">
                  <c:v>24.37</c:v>
                </c:pt>
                <c:pt idx="30">
                  <c:v>28.15</c:v>
                </c:pt>
                <c:pt idx="31">
                  <c:v>22.03</c:v>
                </c:pt>
                <c:pt idx="32">
                  <c:v>29.85</c:v>
                </c:pt>
                <c:pt idx="33">
                  <c:v>31.21</c:v>
                </c:pt>
                <c:pt idx="34">
                  <c:v>28.94</c:v>
                </c:pt>
                <c:pt idx="35">
                  <c:v>29.23</c:v>
                </c:pt>
                <c:pt idx="36">
                  <c:v>33.75</c:v>
                </c:pt>
                <c:pt idx="37">
                  <c:v>36.56</c:v>
                </c:pt>
                <c:pt idx="38">
                  <c:v>36.07</c:v>
                </c:pt>
                <c:pt idx="39">
                  <c:v>47.86</c:v>
                </c:pt>
                <c:pt idx="40">
                  <c:v>46.9</c:v>
                </c:pt>
                <c:pt idx="41">
                  <c:v>59.08</c:v>
                </c:pt>
                <c:pt idx="42">
                  <c:v>55.72</c:v>
                </c:pt>
                <c:pt idx="43">
                  <c:v>65.66</c:v>
                </c:pt>
                <c:pt idx="44">
                  <c:v>76.56</c:v>
                </c:pt>
                <c:pt idx="45">
                  <c:v>93.39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w/o user 135</c:v>
                </c:pt>
              </c:strCache>
            </c:strRef>
          </c:tx>
          <c:spPr>
            <a:ln w="38124">
              <a:solidFill>
                <a:srgbClr val="FF6600"/>
              </a:solidFill>
              <a:prstDash val="solid"/>
            </a:ln>
          </c:spPr>
          <c:marker>
            <c:symbol val="diamond"/>
            <c:size val="8"/>
            <c:spPr>
              <a:solidFill>
                <a:srgbClr val="FF6600"/>
              </a:solidFill>
              <a:ln>
                <a:solidFill>
                  <a:srgbClr val="FF6600"/>
                </a:solidFill>
                <a:prstDash val="solid"/>
              </a:ln>
            </c:spPr>
          </c:marker>
          <c:xVal>
            <c:numRef>
              <c:f>Sheet1!$A$2:$A$47</c:f>
              <c:numCache>
                <c:formatCode>General</c:formatCode>
                <c:ptCount val="46"/>
                <c:pt idx="0">
                  <c:v>0.50600000000000001</c:v>
                </c:pt>
                <c:pt idx="1">
                  <c:v>0.51600000000000001</c:v>
                </c:pt>
                <c:pt idx="2">
                  <c:v>0.52600000000000002</c:v>
                </c:pt>
                <c:pt idx="3">
                  <c:v>0.53600000000000003</c:v>
                </c:pt>
                <c:pt idx="4">
                  <c:v>0.54600000000000004</c:v>
                </c:pt>
                <c:pt idx="5">
                  <c:v>0.55600000000000005</c:v>
                </c:pt>
                <c:pt idx="6">
                  <c:v>0.56599999999999995</c:v>
                </c:pt>
                <c:pt idx="7">
                  <c:v>0.57699999999999996</c:v>
                </c:pt>
                <c:pt idx="8">
                  <c:v>0.58699999999999997</c:v>
                </c:pt>
                <c:pt idx="9">
                  <c:v>0.59699999999999998</c:v>
                </c:pt>
                <c:pt idx="10">
                  <c:v>0.60699999999999998</c:v>
                </c:pt>
                <c:pt idx="11">
                  <c:v>0.61699999999999999</c:v>
                </c:pt>
                <c:pt idx="12">
                  <c:v>0.627</c:v>
                </c:pt>
                <c:pt idx="13">
                  <c:v>0.63700000000000001</c:v>
                </c:pt>
                <c:pt idx="14">
                  <c:v>0.64700000000000002</c:v>
                </c:pt>
                <c:pt idx="15">
                  <c:v>0.65700000000000003</c:v>
                </c:pt>
                <c:pt idx="16">
                  <c:v>0.66800000000000004</c:v>
                </c:pt>
                <c:pt idx="17">
                  <c:v>0.67800000000000005</c:v>
                </c:pt>
                <c:pt idx="18">
                  <c:v>0.68799999999999994</c:v>
                </c:pt>
                <c:pt idx="19">
                  <c:v>0.69799999999999995</c:v>
                </c:pt>
                <c:pt idx="20">
                  <c:v>0.70799999999999996</c:v>
                </c:pt>
                <c:pt idx="21">
                  <c:v>0.71799999999999997</c:v>
                </c:pt>
                <c:pt idx="22">
                  <c:v>0.72799999999999998</c:v>
                </c:pt>
                <c:pt idx="23">
                  <c:v>0.73799999999999999</c:v>
                </c:pt>
                <c:pt idx="24">
                  <c:v>0.749</c:v>
                </c:pt>
                <c:pt idx="25">
                  <c:v>0.75900000000000001</c:v>
                </c:pt>
                <c:pt idx="26">
                  <c:v>0.76900000000000002</c:v>
                </c:pt>
                <c:pt idx="27">
                  <c:v>0.77900000000000003</c:v>
                </c:pt>
                <c:pt idx="28">
                  <c:v>0.78900000000000003</c:v>
                </c:pt>
                <c:pt idx="29">
                  <c:v>0.79900000000000004</c:v>
                </c:pt>
                <c:pt idx="30">
                  <c:v>0.80900000000000005</c:v>
                </c:pt>
                <c:pt idx="31">
                  <c:v>0.81899999999999995</c:v>
                </c:pt>
                <c:pt idx="32">
                  <c:v>0.83</c:v>
                </c:pt>
                <c:pt idx="33">
                  <c:v>0.84</c:v>
                </c:pt>
                <c:pt idx="34">
                  <c:v>0.85</c:v>
                </c:pt>
                <c:pt idx="35">
                  <c:v>0.86</c:v>
                </c:pt>
                <c:pt idx="36">
                  <c:v>0.87</c:v>
                </c:pt>
                <c:pt idx="37">
                  <c:v>0.88</c:v>
                </c:pt>
                <c:pt idx="38">
                  <c:v>0.89</c:v>
                </c:pt>
                <c:pt idx="39">
                  <c:v>0.9</c:v>
                </c:pt>
                <c:pt idx="40">
                  <c:v>0.91100000000000003</c:v>
                </c:pt>
                <c:pt idx="41">
                  <c:v>0.91900000000000004</c:v>
                </c:pt>
                <c:pt idx="42">
                  <c:v>0.92800000000000005</c:v>
                </c:pt>
                <c:pt idx="43">
                  <c:v>0.93400000000000005</c:v>
                </c:pt>
                <c:pt idx="44">
                  <c:v>0.94099999999999995</c:v>
                </c:pt>
                <c:pt idx="45">
                  <c:v>0.94699999999999995</c:v>
                </c:pt>
              </c:numCache>
            </c:numRef>
          </c:xVal>
          <c:yVal>
            <c:numRef>
              <c:f>Sheet1!$C$2:$C$47</c:f>
              <c:numCache>
                <c:formatCode>General</c:formatCode>
                <c:ptCount val="46"/>
                <c:pt idx="0">
                  <c:v>3.45</c:v>
                </c:pt>
                <c:pt idx="1">
                  <c:v>3.72</c:v>
                </c:pt>
                <c:pt idx="2">
                  <c:v>3.72</c:v>
                </c:pt>
                <c:pt idx="3">
                  <c:v>3.95</c:v>
                </c:pt>
                <c:pt idx="4">
                  <c:v>4.26</c:v>
                </c:pt>
                <c:pt idx="5">
                  <c:v>4.41</c:v>
                </c:pt>
                <c:pt idx="6">
                  <c:v>4.62</c:v>
                </c:pt>
                <c:pt idx="7">
                  <c:v>4.82</c:v>
                </c:pt>
                <c:pt idx="8">
                  <c:v>5.01</c:v>
                </c:pt>
                <c:pt idx="9">
                  <c:v>5.27</c:v>
                </c:pt>
                <c:pt idx="10">
                  <c:v>5.69</c:v>
                </c:pt>
                <c:pt idx="11">
                  <c:v>6.26</c:v>
                </c:pt>
                <c:pt idx="12">
                  <c:v>6.19</c:v>
                </c:pt>
                <c:pt idx="13">
                  <c:v>6.55</c:v>
                </c:pt>
                <c:pt idx="14">
                  <c:v>7.12</c:v>
                </c:pt>
                <c:pt idx="15">
                  <c:v>7.47</c:v>
                </c:pt>
                <c:pt idx="16">
                  <c:v>8.02</c:v>
                </c:pt>
                <c:pt idx="17">
                  <c:v>8.4600000000000009</c:v>
                </c:pt>
                <c:pt idx="18">
                  <c:v>8.76</c:v>
                </c:pt>
                <c:pt idx="19">
                  <c:v>9.24</c:v>
                </c:pt>
                <c:pt idx="20">
                  <c:v>10.38</c:v>
                </c:pt>
                <c:pt idx="21">
                  <c:v>10.47</c:v>
                </c:pt>
                <c:pt idx="22">
                  <c:v>11.41</c:v>
                </c:pt>
                <c:pt idx="23">
                  <c:v>11.72</c:v>
                </c:pt>
                <c:pt idx="24">
                  <c:v>12.46</c:v>
                </c:pt>
                <c:pt idx="25">
                  <c:v>14.9</c:v>
                </c:pt>
                <c:pt idx="26">
                  <c:v>13.23</c:v>
                </c:pt>
                <c:pt idx="27">
                  <c:v>14.95</c:v>
                </c:pt>
                <c:pt idx="28">
                  <c:v>16.149999999999999</c:v>
                </c:pt>
                <c:pt idx="29">
                  <c:v>15.62</c:v>
                </c:pt>
                <c:pt idx="30">
                  <c:v>16.72</c:v>
                </c:pt>
                <c:pt idx="31">
                  <c:v>17.350000000000001</c:v>
                </c:pt>
                <c:pt idx="32">
                  <c:v>20.91</c:v>
                </c:pt>
                <c:pt idx="33">
                  <c:v>20.3</c:v>
                </c:pt>
                <c:pt idx="34">
                  <c:v>22.66</c:v>
                </c:pt>
                <c:pt idx="35">
                  <c:v>23.66</c:v>
                </c:pt>
                <c:pt idx="36">
                  <c:v>25.64</c:v>
                </c:pt>
                <c:pt idx="37">
                  <c:v>29.31</c:v>
                </c:pt>
                <c:pt idx="38">
                  <c:v>31.97</c:v>
                </c:pt>
                <c:pt idx="39">
                  <c:v>37.590000000000003</c:v>
                </c:pt>
                <c:pt idx="40">
                  <c:v>41.13</c:v>
                </c:pt>
                <c:pt idx="41">
                  <c:v>46.51</c:v>
                </c:pt>
                <c:pt idx="42">
                  <c:v>55.08</c:v>
                </c:pt>
                <c:pt idx="43">
                  <c:v>60.34</c:v>
                </c:pt>
                <c:pt idx="44">
                  <c:v>79.760000000000005</c:v>
                </c:pt>
                <c:pt idx="45">
                  <c:v>86.03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383424"/>
        <c:axId val="39386496"/>
      </c:scatterChart>
      <c:valAx>
        <c:axId val="39383424"/>
        <c:scaling>
          <c:orientation val="minMax"/>
          <c:min val="0.5"/>
        </c:scaling>
        <c:delete val="0"/>
        <c:axPos val="b"/>
        <c:title>
          <c:tx>
            <c:rich>
              <a:bodyPr/>
              <a:lstStyle/>
              <a:p>
                <a:pPr>
                  <a:defRPr sz="2201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offered load</a:t>
                </a:r>
              </a:p>
            </c:rich>
          </c:tx>
          <c:layout>
            <c:manualLayout>
              <c:xMode val="edge"/>
              <c:yMode val="edge"/>
              <c:x val="0.39823008849557523"/>
              <c:y val="0.90828402366863892"/>
            </c:manualLayout>
          </c:layout>
          <c:overlay val="0"/>
          <c:spPr>
            <a:noFill/>
            <a:ln w="25416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7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386496"/>
        <c:crosses val="autoZero"/>
        <c:crossBetween val="midCat"/>
        <c:majorUnit val="0.1"/>
      </c:valAx>
      <c:valAx>
        <c:axId val="39386496"/>
        <c:scaling>
          <c:orientation val="minMax"/>
        </c:scaling>
        <c:delete val="0"/>
        <c:axPos val="l"/>
        <c:majorGridlines>
          <c:spPr>
            <a:ln w="12708">
              <a:solidFill>
                <a:srgbClr val="80808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1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average bounded slowdown</a:t>
                </a:r>
              </a:p>
            </c:rich>
          </c:tx>
          <c:layout>
            <c:manualLayout>
              <c:xMode val="edge"/>
              <c:yMode val="edge"/>
              <c:x val="1.7699115044247787E-3"/>
              <c:y val="0.24704142011834315"/>
            </c:manualLayout>
          </c:layout>
          <c:overlay val="0"/>
          <c:spPr>
            <a:noFill/>
            <a:ln w="25416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7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383424"/>
        <c:crosses val="autoZero"/>
        <c:crossBetween val="midCat"/>
      </c:valAx>
      <c:spPr>
        <a:noFill/>
        <a:ln w="25416">
          <a:noFill/>
        </a:ln>
      </c:spPr>
    </c:plotArea>
    <c:legend>
      <c:legendPos val="r"/>
      <c:layout>
        <c:manualLayout>
          <c:xMode val="edge"/>
          <c:yMode val="edge"/>
          <c:x val="0.29203539823008851"/>
          <c:y val="0.23520710059171593"/>
          <c:w val="0.46548672566371685"/>
          <c:h val="0.13017751479289941"/>
        </c:manualLayout>
      </c:layout>
      <c:overlay val="0"/>
      <c:spPr>
        <a:noFill/>
        <a:ln w="3177">
          <a:solidFill>
            <a:schemeClr val="tx1"/>
          </a:solidFill>
          <a:prstDash val="solid"/>
        </a:ln>
      </c:spPr>
      <c:txPr>
        <a:bodyPr/>
        <a:lstStyle/>
        <a:p>
          <a:pPr>
            <a:defRPr sz="1656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גיליון1!$B$1</c:f>
              <c:strCache>
                <c:ptCount val="1"/>
                <c:pt idx="0">
                  <c:v>ערכי Y</c:v>
                </c:pt>
              </c:strCache>
            </c:strRef>
          </c:tx>
          <c:spPr>
            <a:ln w="31750">
              <a:solidFill>
                <a:srgbClr val="FF6600"/>
              </a:solidFill>
            </a:ln>
          </c:spPr>
          <c:marker>
            <c:symbol val="diamond"/>
            <c:size val="9"/>
            <c:spPr>
              <a:solidFill>
                <a:srgbClr val="FF6600"/>
              </a:solidFill>
              <a:ln w="9525">
                <a:solidFill>
                  <a:srgbClr val="FF0000"/>
                </a:solidFill>
              </a:ln>
            </c:spPr>
          </c:marker>
          <c:dPt>
            <c:idx val="11"/>
            <c:bubble3D val="0"/>
            <c:spPr>
              <a:ln w="38100">
                <a:solidFill>
                  <a:srgbClr val="FF6600"/>
                </a:solidFill>
              </a:ln>
            </c:spPr>
          </c:dPt>
          <c:xVal>
            <c:numRef>
              <c:f>גיליון1!$A$2:$A$20</c:f>
              <c:numCache>
                <c:formatCode>General</c:formatCode>
                <c:ptCount val="1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xVal>
          <c:yVal>
            <c:numRef>
              <c:f>גיליון1!$B$2:$B$20</c:f>
              <c:numCache>
                <c:formatCode>General</c:formatCode>
                <c:ptCount val="19"/>
                <c:pt idx="0">
                  <c:v>9</c:v>
                </c:pt>
                <c:pt idx="1">
                  <c:v>14</c:v>
                </c:pt>
                <c:pt idx="2">
                  <c:v>25</c:v>
                </c:pt>
                <c:pt idx="3">
                  <c:v>43</c:v>
                </c:pt>
                <c:pt idx="4">
                  <c:v>64</c:v>
                </c:pt>
                <c:pt idx="5">
                  <c:v>94</c:v>
                </c:pt>
                <c:pt idx="6">
                  <c:v>146</c:v>
                </c:pt>
                <c:pt idx="7">
                  <c:v>221</c:v>
                </c:pt>
                <c:pt idx="8">
                  <c:v>315</c:v>
                </c:pt>
                <c:pt idx="9">
                  <c:v>403</c:v>
                </c:pt>
                <c:pt idx="10">
                  <c:v>498</c:v>
                </c:pt>
                <c:pt idx="11">
                  <c:v>619</c:v>
                </c:pt>
                <c:pt idx="12">
                  <c:v>718</c:v>
                </c:pt>
                <c:pt idx="13">
                  <c:v>823</c:v>
                </c:pt>
                <c:pt idx="14">
                  <c:v>938</c:v>
                </c:pt>
                <c:pt idx="15">
                  <c:v>1050</c:v>
                </c:pt>
                <c:pt idx="16">
                  <c:v>1190</c:v>
                </c:pt>
                <c:pt idx="17">
                  <c:v>1300</c:v>
                </c:pt>
                <c:pt idx="18">
                  <c:v>1400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233728"/>
        <c:axId val="34256000"/>
      </c:scatterChart>
      <c:valAx>
        <c:axId val="34233728"/>
        <c:scaling>
          <c:orientation val="minMax"/>
          <c:max val="2017"/>
          <c:min val="1998"/>
        </c:scaling>
        <c:delete val="0"/>
        <c:axPos val="b"/>
        <c:numFmt formatCode="General" sourceLinked="1"/>
        <c:majorTickMark val="out"/>
        <c:minorTickMark val="out"/>
        <c:tickLblPos val="nextTo"/>
        <c:spPr>
          <a:ln w="19050"/>
        </c:spPr>
        <c:crossAx val="34256000"/>
        <c:crosses val="autoZero"/>
        <c:crossBetween val="midCat"/>
        <c:majorUnit val="3"/>
        <c:minorUnit val="1"/>
      </c:valAx>
      <c:valAx>
        <c:axId val="34256000"/>
        <c:scaling>
          <c:orientation val="minMax"/>
          <c:max val="1400"/>
          <c:min val="0"/>
        </c:scaling>
        <c:delete val="0"/>
        <c:axPos val="l"/>
        <c:majorGridlines>
          <c:spPr>
            <a:ln>
              <a:solidFill>
                <a:schemeClr val="tx1">
                  <a:lumMod val="50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 w="19050"/>
        </c:spPr>
        <c:crossAx val="3423372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470588235294118"/>
          <c:y val="6.273062730627306E-2"/>
          <c:w val="0.64479638009049778"/>
          <c:h val="0.75092250922509229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ln w="28713">
              <a:solidFill>
                <a:srgbClr val="FF6600"/>
              </a:solidFill>
              <a:prstDash val="solid"/>
            </a:ln>
          </c:spPr>
          <c:marker>
            <c:symbol val="none"/>
          </c:marker>
          <c:xVal>
            <c:numRef>
              <c:f>Sheet1!$A$2:$A$10</c:f>
              <c:numCache>
                <c:formatCode>General</c:formatCode>
                <c:ptCount val="9"/>
                <c:pt idx="0">
                  <c:v>1</c:v>
                </c:pt>
                <c:pt idx="1">
                  <c:v>2.7182819999999999</c:v>
                </c:pt>
                <c:pt idx="2">
                  <c:v>7.3890560000000001</c:v>
                </c:pt>
                <c:pt idx="3">
                  <c:v>20.085536999999999</c:v>
                </c:pt>
                <c:pt idx="4">
                  <c:v>54.598149999999997</c:v>
                </c:pt>
                <c:pt idx="5">
                  <c:v>148.41315900000001</c:v>
                </c:pt>
                <c:pt idx="6">
                  <c:v>403.42879299999998</c:v>
                </c:pt>
                <c:pt idx="7">
                  <c:v>1096.6331580000001</c:v>
                </c:pt>
                <c:pt idx="8">
                  <c:v>2980.9579869999998</c:v>
                </c:pt>
              </c:numCache>
            </c:numRef>
          </c:xVal>
          <c:yVal>
            <c:numRef>
              <c:f>Sheet1!$B$2:$B$10</c:f>
              <c:numCache>
                <c:formatCode>General</c:formatCode>
                <c:ptCount val="9"/>
                <c:pt idx="0">
                  <c:v>3768.7074830000001</c:v>
                </c:pt>
                <c:pt idx="1">
                  <c:v>5999.457719</c:v>
                </c:pt>
                <c:pt idx="2">
                  <c:v>5864.4125409999997</c:v>
                </c:pt>
                <c:pt idx="3">
                  <c:v>6172.2970409999998</c:v>
                </c:pt>
                <c:pt idx="4">
                  <c:v>7013.297114</c:v>
                </c:pt>
                <c:pt idx="5">
                  <c:v>9420.6140350000005</c:v>
                </c:pt>
                <c:pt idx="6">
                  <c:v>10676.882353000001</c:v>
                </c:pt>
                <c:pt idx="7">
                  <c:v>10090.44</c:v>
                </c:pt>
                <c:pt idx="8">
                  <c:v>9125.3947370000005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28713">
              <a:solidFill>
                <a:srgbClr val="FFFF00"/>
              </a:solidFill>
              <a:prstDash val="solid"/>
            </a:ln>
          </c:spPr>
          <c:marker>
            <c:symbol val="none"/>
          </c:marker>
          <c:xVal>
            <c:numRef>
              <c:f>Sheet1!$A$2:$A$10</c:f>
              <c:numCache>
                <c:formatCode>General</c:formatCode>
                <c:ptCount val="9"/>
                <c:pt idx="0">
                  <c:v>1</c:v>
                </c:pt>
                <c:pt idx="1">
                  <c:v>2.7182819999999999</c:v>
                </c:pt>
                <c:pt idx="2">
                  <c:v>7.3890560000000001</c:v>
                </c:pt>
                <c:pt idx="3">
                  <c:v>20.085536999999999</c:v>
                </c:pt>
                <c:pt idx="4">
                  <c:v>54.598149999999997</c:v>
                </c:pt>
                <c:pt idx="5">
                  <c:v>148.41315900000001</c:v>
                </c:pt>
                <c:pt idx="6">
                  <c:v>403.42879299999998</c:v>
                </c:pt>
                <c:pt idx="7">
                  <c:v>1096.6331580000001</c:v>
                </c:pt>
                <c:pt idx="8">
                  <c:v>2980.9579869999998</c:v>
                </c:pt>
              </c:numCache>
            </c:numRef>
          </c:xVal>
          <c:yVal>
            <c:numRef>
              <c:f>Sheet1!$C$2:$C$10</c:f>
              <c:numCache>
                <c:formatCode>General</c:formatCode>
                <c:ptCount val="9"/>
                <c:pt idx="0">
                  <c:v>1421.8753099999999</c:v>
                </c:pt>
                <c:pt idx="1">
                  <c:v>3433.6693329999998</c:v>
                </c:pt>
                <c:pt idx="2">
                  <c:v>2609.9418599999999</c:v>
                </c:pt>
                <c:pt idx="3">
                  <c:v>3119.3276839999999</c:v>
                </c:pt>
                <c:pt idx="4">
                  <c:v>3907.192716</c:v>
                </c:pt>
                <c:pt idx="5">
                  <c:v>4133.390805</c:v>
                </c:pt>
                <c:pt idx="6">
                  <c:v>5837.9848019999999</c:v>
                </c:pt>
                <c:pt idx="7">
                  <c:v>7579.5</c:v>
                </c:pt>
                <c:pt idx="8">
                  <c:v>9506.9548020000002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spPr>
            <a:ln w="28713">
              <a:solidFill>
                <a:srgbClr val="00FF00"/>
              </a:solidFill>
              <a:prstDash val="solid"/>
            </a:ln>
          </c:spPr>
          <c:marker>
            <c:symbol val="none"/>
          </c:marker>
          <c:xVal>
            <c:numRef>
              <c:f>Sheet1!$A$2:$A$10</c:f>
              <c:numCache>
                <c:formatCode>General</c:formatCode>
                <c:ptCount val="9"/>
                <c:pt idx="0">
                  <c:v>1</c:v>
                </c:pt>
                <c:pt idx="1">
                  <c:v>2.7182819999999999</c:v>
                </c:pt>
                <c:pt idx="2">
                  <c:v>7.3890560000000001</c:v>
                </c:pt>
                <c:pt idx="3">
                  <c:v>20.085536999999999</c:v>
                </c:pt>
                <c:pt idx="4">
                  <c:v>54.598149999999997</c:v>
                </c:pt>
                <c:pt idx="5">
                  <c:v>148.41315900000001</c:v>
                </c:pt>
                <c:pt idx="6">
                  <c:v>403.42879299999998</c:v>
                </c:pt>
                <c:pt idx="7">
                  <c:v>1096.6331580000001</c:v>
                </c:pt>
                <c:pt idx="8">
                  <c:v>2980.9579869999998</c:v>
                </c:pt>
              </c:numCache>
            </c:numRef>
          </c:xVal>
          <c:yVal>
            <c:numRef>
              <c:f>Sheet1!$D$2:$D$10</c:f>
              <c:numCache>
                <c:formatCode>General</c:formatCode>
                <c:ptCount val="9"/>
                <c:pt idx="0">
                  <c:v>1584.7593429999999</c:v>
                </c:pt>
                <c:pt idx="1">
                  <c:v>3707.2564299999999</c:v>
                </c:pt>
                <c:pt idx="2">
                  <c:v>4477.0086469999997</c:v>
                </c:pt>
                <c:pt idx="3">
                  <c:v>4576.689488</c:v>
                </c:pt>
                <c:pt idx="4">
                  <c:v>4927.5558000000001</c:v>
                </c:pt>
                <c:pt idx="5">
                  <c:v>7225.6650719999998</c:v>
                </c:pt>
                <c:pt idx="6">
                  <c:v>9733.5848380000007</c:v>
                </c:pt>
                <c:pt idx="7">
                  <c:v>10088.933961999999</c:v>
                </c:pt>
                <c:pt idx="8">
                  <c:v>10310.352940999999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ln w="28713">
              <a:solidFill>
                <a:srgbClr val="00FFFF"/>
              </a:solidFill>
              <a:prstDash val="solid"/>
            </a:ln>
          </c:spPr>
          <c:marker>
            <c:symbol val="none"/>
          </c:marker>
          <c:xVal>
            <c:numRef>
              <c:f>Sheet1!$A$2:$A$10</c:f>
              <c:numCache>
                <c:formatCode>General</c:formatCode>
                <c:ptCount val="9"/>
                <c:pt idx="0">
                  <c:v>1</c:v>
                </c:pt>
                <c:pt idx="1">
                  <c:v>2.7182819999999999</c:v>
                </c:pt>
                <c:pt idx="2">
                  <c:v>7.3890560000000001</c:v>
                </c:pt>
                <c:pt idx="3">
                  <c:v>20.085536999999999</c:v>
                </c:pt>
                <c:pt idx="4">
                  <c:v>54.598149999999997</c:v>
                </c:pt>
                <c:pt idx="5">
                  <c:v>148.41315900000001</c:v>
                </c:pt>
                <c:pt idx="6">
                  <c:v>403.42879299999998</c:v>
                </c:pt>
                <c:pt idx="7">
                  <c:v>1096.6331580000001</c:v>
                </c:pt>
                <c:pt idx="8">
                  <c:v>2980.9579869999998</c:v>
                </c:pt>
              </c:numCache>
            </c:numRef>
          </c:xVal>
          <c:yVal>
            <c:numRef>
              <c:f>Sheet1!$E$2:$E$10</c:f>
              <c:numCache>
                <c:formatCode>General</c:formatCode>
                <c:ptCount val="9"/>
                <c:pt idx="0">
                  <c:v>2710.319587</c:v>
                </c:pt>
                <c:pt idx="1">
                  <c:v>2605.381433</c:v>
                </c:pt>
                <c:pt idx="2">
                  <c:v>3569.1877749999999</c:v>
                </c:pt>
                <c:pt idx="3">
                  <c:v>4963.2207209999997</c:v>
                </c:pt>
                <c:pt idx="4">
                  <c:v>6512.0037309999998</c:v>
                </c:pt>
                <c:pt idx="5">
                  <c:v>8210.9927360000001</c:v>
                </c:pt>
                <c:pt idx="6">
                  <c:v>9188.1318179999998</c:v>
                </c:pt>
                <c:pt idx="7">
                  <c:v>11697.167883</c:v>
                </c:pt>
                <c:pt idx="8">
                  <c:v>9120.0125000000007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Sheet1!$F$1</c:f>
              <c:strCache>
                <c:ptCount val="1"/>
              </c:strCache>
            </c:strRef>
          </c:tx>
          <c:spPr>
            <a:ln w="28713">
              <a:solidFill>
                <a:srgbClr val="3366FF"/>
              </a:solidFill>
              <a:prstDash val="solid"/>
            </a:ln>
          </c:spPr>
          <c:marker>
            <c:symbol val="none"/>
          </c:marker>
          <c:xVal>
            <c:numRef>
              <c:f>Sheet1!$A$2:$A$10</c:f>
              <c:numCache>
                <c:formatCode>General</c:formatCode>
                <c:ptCount val="9"/>
                <c:pt idx="0">
                  <c:v>1</c:v>
                </c:pt>
                <c:pt idx="1">
                  <c:v>2.7182819999999999</c:v>
                </c:pt>
                <c:pt idx="2">
                  <c:v>7.3890560000000001</c:v>
                </c:pt>
                <c:pt idx="3">
                  <c:v>20.085536999999999</c:v>
                </c:pt>
                <c:pt idx="4">
                  <c:v>54.598149999999997</c:v>
                </c:pt>
                <c:pt idx="5">
                  <c:v>148.41315900000001</c:v>
                </c:pt>
                <c:pt idx="6">
                  <c:v>403.42879299999998</c:v>
                </c:pt>
                <c:pt idx="7">
                  <c:v>1096.6331580000001</c:v>
                </c:pt>
                <c:pt idx="8">
                  <c:v>2980.9579869999998</c:v>
                </c:pt>
              </c:numCache>
            </c:numRef>
          </c:xVal>
          <c:yVal>
            <c:numRef>
              <c:f>Sheet1!$F$2:$F$10</c:f>
              <c:numCache>
                <c:formatCode>General</c:formatCode>
                <c:ptCount val="9"/>
                <c:pt idx="0">
                  <c:v>943.42485499999998</c:v>
                </c:pt>
                <c:pt idx="1">
                  <c:v>2583.0804440000002</c:v>
                </c:pt>
                <c:pt idx="2">
                  <c:v>7057.9938650000004</c:v>
                </c:pt>
                <c:pt idx="3">
                  <c:v>7708.4476189999996</c:v>
                </c:pt>
                <c:pt idx="4">
                  <c:v>7903.7368420000003</c:v>
                </c:pt>
                <c:pt idx="5">
                  <c:v>10362.340426000001</c:v>
                </c:pt>
                <c:pt idx="6">
                  <c:v>11152.15</c:v>
                </c:pt>
                <c:pt idx="7">
                  <c:v>9473.793103</c:v>
                </c:pt>
                <c:pt idx="8">
                  <c:v>11613.230769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Sheet1!$G$1</c:f>
              <c:strCache>
                <c:ptCount val="1"/>
              </c:strCache>
            </c:strRef>
          </c:tx>
          <c:spPr>
            <a:ln w="28713">
              <a:solidFill>
                <a:srgbClr val="FF00FF"/>
              </a:solidFill>
              <a:prstDash val="solid"/>
            </a:ln>
          </c:spPr>
          <c:marker>
            <c:symbol val="none"/>
          </c:marker>
          <c:xVal>
            <c:numRef>
              <c:f>Sheet1!$A$2:$A$10</c:f>
              <c:numCache>
                <c:formatCode>General</c:formatCode>
                <c:ptCount val="9"/>
                <c:pt idx="0">
                  <c:v>1</c:v>
                </c:pt>
                <c:pt idx="1">
                  <c:v>2.7182819999999999</c:v>
                </c:pt>
                <c:pt idx="2">
                  <c:v>7.3890560000000001</c:v>
                </c:pt>
                <c:pt idx="3">
                  <c:v>20.085536999999999</c:v>
                </c:pt>
                <c:pt idx="4">
                  <c:v>54.598149999999997</c:v>
                </c:pt>
                <c:pt idx="5">
                  <c:v>148.41315900000001</c:v>
                </c:pt>
                <c:pt idx="6">
                  <c:v>403.42879299999998</c:v>
                </c:pt>
                <c:pt idx="7">
                  <c:v>1096.6331580000001</c:v>
                </c:pt>
                <c:pt idx="8">
                  <c:v>2980.9579869999998</c:v>
                </c:pt>
              </c:numCache>
            </c:numRef>
          </c:xVal>
          <c:yVal>
            <c:numRef>
              <c:f>Sheet1!$G$2:$G$10</c:f>
              <c:numCache>
                <c:formatCode>General</c:formatCode>
                <c:ptCount val="9"/>
                <c:pt idx="0">
                  <c:v>2356.3986989999999</c:v>
                </c:pt>
                <c:pt idx="1">
                  <c:v>6190.7636050000001</c:v>
                </c:pt>
                <c:pt idx="2">
                  <c:v>5626.2054969999999</c:v>
                </c:pt>
                <c:pt idx="3">
                  <c:v>5609.2102649999997</c:v>
                </c:pt>
                <c:pt idx="4">
                  <c:v>6283.0512250000002</c:v>
                </c:pt>
                <c:pt idx="5">
                  <c:v>8165.6641790000003</c:v>
                </c:pt>
                <c:pt idx="6">
                  <c:v>9717.415094</c:v>
                </c:pt>
                <c:pt idx="7">
                  <c:v>11362.806452000001</c:v>
                </c:pt>
                <c:pt idx="8">
                  <c:v>9178.0666669999991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7251968"/>
        <c:axId val="147253888"/>
      </c:scatterChart>
      <c:valAx>
        <c:axId val="147251968"/>
        <c:scaling>
          <c:logBase val="10"/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507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slowdown</a:t>
                </a:r>
              </a:p>
            </c:rich>
          </c:tx>
          <c:layout>
            <c:manualLayout>
              <c:xMode val="edge"/>
              <c:yMode val="edge"/>
              <c:x val="0.42533936651583709"/>
              <c:y val="0.90959409594095941"/>
            </c:manualLayout>
          </c:layout>
          <c:overlay val="0"/>
          <c:spPr>
            <a:noFill/>
            <a:ln w="19142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239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0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7253888"/>
        <c:crosses val="autoZero"/>
        <c:crossBetween val="midCat"/>
      </c:valAx>
      <c:valAx>
        <c:axId val="147253888"/>
        <c:scaling>
          <c:logBase val="10"/>
          <c:orientation val="minMax"/>
          <c:min val="100"/>
        </c:scaling>
        <c:delete val="0"/>
        <c:axPos val="l"/>
        <c:majorGridlines>
          <c:spPr>
            <a:ln w="9571">
              <a:solidFill>
                <a:srgbClr val="80808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507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dirty="0" smtClean="0"/>
                  <a:t>subsequent think </a:t>
                </a:r>
                <a:r>
                  <a:rPr lang="en-US" dirty="0"/>
                  <a:t>time</a:t>
                </a:r>
              </a:p>
            </c:rich>
          </c:tx>
          <c:layout>
            <c:manualLayout>
              <c:xMode val="edge"/>
              <c:yMode val="edge"/>
              <c:x val="6.0422960725075529E-3"/>
              <c:y val="0.19603320555325321"/>
            </c:manualLayout>
          </c:layout>
          <c:overlay val="0"/>
          <c:spPr>
            <a:noFill/>
            <a:ln w="19142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239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0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7251968"/>
        <c:crosses val="autoZero"/>
        <c:crossBetween val="midCat"/>
      </c:valAx>
      <c:spPr>
        <a:noFill/>
        <a:ln w="1914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5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470588235294118"/>
          <c:y val="6.273062730627306E-2"/>
          <c:w val="0.64027149321266963"/>
          <c:h val="0.75092250922509229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ln w="28713">
              <a:solidFill>
                <a:srgbClr val="FF6600"/>
              </a:solidFill>
              <a:prstDash val="solid"/>
            </a:ln>
          </c:spPr>
          <c:marker>
            <c:symbol val="none"/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2.7182819999999999</c:v>
                </c:pt>
                <c:pt idx="1">
                  <c:v>7.3890560000000001</c:v>
                </c:pt>
                <c:pt idx="2">
                  <c:v>20.085536999999999</c:v>
                </c:pt>
                <c:pt idx="3">
                  <c:v>54.598149999999997</c:v>
                </c:pt>
                <c:pt idx="4">
                  <c:v>148.41315900000001</c:v>
                </c:pt>
                <c:pt idx="5">
                  <c:v>403.42879299999998</c:v>
                </c:pt>
                <c:pt idx="6">
                  <c:v>1096.6331580000001</c:v>
                </c:pt>
                <c:pt idx="7">
                  <c:v>2980.9579869999998</c:v>
                </c:pt>
                <c:pt idx="8">
                  <c:v>8103.083928</c:v>
                </c:pt>
                <c:pt idx="9">
                  <c:v>22026.465795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17</c:v>
                </c:pt>
                <c:pt idx="1">
                  <c:v>432.5</c:v>
                </c:pt>
                <c:pt idx="2">
                  <c:v>1163.777448</c:v>
                </c:pt>
                <c:pt idx="3">
                  <c:v>1208.6465459999999</c:v>
                </c:pt>
                <c:pt idx="4">
                  <c:v>1695.922855</c:v>
                </c:pt>
                <c:pt idx="5">
                  <c:v>2574.8823280000001</c:v>
                </c:pt>
                <c:pt idx="6">
                  <c:v>4085.6055139999999</c:v>
                </c:pt>
                <c:pt idx="7">
                  <c:v>5498.9587529999999</c:v>
                </c:pt>
                <c:pt idx="8">
                  <c:v>8095.4540450000004</c:v>
                </c:pt>
                <c:pt idx="9">
                  <c:v>11486.136898000001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28713">
              <a:solidFill>
                <a:srgbClr val="FFFF00"/>
              </a:solidFill>
              <a:prstDash val="solid"/>
            </a:ln>
          </c:spPr>
          <c:marker>
            <c:symbol val="none"/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2.7182819999999999</c:v>
                </c:pt>
                <c:pt idx="1">
                  <c:v>7.3890560000000001</c:v>
                </c:pt>
                <c:pt idx="2">
                  <c:v>20.085536999999999</c:v>
                </c:pt>
                <c:pt idx="3">
                  <c:v>54.598149999999997</c:v>
                </c:pt>
                <c:pt idx="4">
                  <c:v>148.41315900000001</c:v>
                </c:pt>
                <c:pt idx="5">
                  <c:v>403.42879299999998</c:v>
                </c:pt>
                <c:pt idx="6">
                  <c:v>1096.6331580000001</c:v>
                </c:pt>
                <c:pt idx="7">
                  <c:v>2980.9579869999998</c:v>
                </c:pt>
                <c:pt idx="8">
                  <c:v>8103.083928</c:v>
                </c:pt>
                <c:pt idx="9">
                  <c:v>22026.465795</c:v>
                </c:pt>
              </c:numCache>
            </c:numRef>
          </c:xVal>
          <c:yVal>
            <c:numRef>
              <c:f>Sheet1!$C$2:$C$11</c:f>
              <c:numCache>
                <c:formatCode>General</c:formatCode>
                <c:ptCount val="10"/>
                <c:pt idx="0">
                  <c:v>535.24011199999995</c:v>
                </c:pt>
                <c:pt idx="1">
                  <c:v>579.16711499999997</c:v>
                </c:pt>
                <c:pt idx="2">
                  <c:v>726.93077100000005</c:v>
                </c:pt>
                <c:pt idx="3">
                  <c:v>870.66398900000002</c:v>
                </c:pt>
                <c:pt idx="4">
                  <c:v>1310.3661239999999</c:v>
                </c:pt>
                <c:pt idx="5">
                  <c:v>1943.3842279999999</c:v>
                </c:pt>
                <c:pt idx="6">
                  <c:v>2808.3101929999998</c:v>
                </c:pt>
                <c:pt idx="7">
                  <c:v>3430.5533559999999</c:v>
                </c:pt>
                <c:pt idx="8">
                  <c:v>7069.703074</c:v>
                </c:pt>
                <c:pt idx="9">
                  <c:v>9721.3243889999994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spPr>
            <a:ln w="28713">
              <a:solidFill>
                <a:srgbClr val="00FF00"/>
              </a:solidFill>
              <a:prstDash val="solid"/>
            </a:ln>
          </c:spPr>
          <c:marker>
            <c:symbol val="none"/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2.7182819999999999</c:v>
                </c:pt>
                <c:pt idx="1">
                  <c:v>7.3890560000000001</c:v>
                </c:pt>
                <c:pt idx="2">
                  <c:v>20.085536999999999</c:v>
                </c:pt>
                <c:pt idx="3">
                  <c:v>54.598149999999997</c:v>
                </c:pt>
                <c:pt idx="4">
                  <c:v>148.41315900000001</c:v>
                </c:pt>
                <c:pt idx="5">
                  <c:v>403.42879299999998</c:v>
                </c:pt>
                <c:pt idx="6">
                  <c:v>1096.6331580000001</c:v>
                </c:pt>
                <c:pt idx="7">
                  <c:v>2980.9579869999998</c:v>
                </c:pt>
                <c:pt idx="8">
                  <c:v>8103.083928</c:v>
                </c:pt>
                <c:pt idx="9">
                  <c:v>22026.465795</c:v>
                </c:pt>
              </c:numCache>
            </c:numRef>
          </c:xVal>
          <c:yVal>
            <c:numRef>
              <c:f>Sheet1!$D$2:$D$11</c:f>
              <c:numCache>
                <c:formatCode>General</c:formatCode>
                <c:ptCount val="10"/>
                <c:pt idx="1">
                  <c:v>115</c:v>
                </c:pt>
                <c:pt idx="2">
                  <c:v>959.78660600000001</c:v>
                </c:pt>
                <c:pt idx="3">
                  <c:v>1088.2703220000001</c:v>
                </c:pt>
                <c:pt idx="4">
                  <c:v>1428.117843</c:v>
                </c:pt>
                <c:pt idx="5">
                  <c:v>1740.2470049999999</c:v>
                </c:pt>
                <c:pt idx="6">
                  <c:v>2465.9653130000002</c:v>
                </c:pt>
                <c:pt idx="7">
                  <c:v>4532.1294019999996</c:v>
                </c:pt>
                <c:pt idx="8">
                  <c:v>7149.5511049999996</c:v>
                </c:pt>
                <c:pt idx="9">
                  <c:v>10630.710046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ln w="28713">
              <a:solidFill>
                <a:srgbClr val="00FFFF"/>
              </a:solidFill>
              <a:prstDash val="solid"/>
            </a:ln>
          </c:spPr>
          <c:marker>
            <c:symbol val="none"/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2.7182819999999999</c:v>
                </c:pt>
                <c:pt idx="1">
                  <c:v>7.3890560000000001</c:v>
                </c:pt>
                <c:pt idx="2">
                  <c:v>20.085536999999999</c:v>
                </c:pt>
                <c:pt idx="3">
                  <c:v>54.598149999999997</c:v>
                </c:pt>
                <c:pt idx="4">
                  <c:v>148.41315900000001</c:v>
                </c:pt>
                <c:pt idx="5">
                  <c:v>403.42879299999998</c:v>
                </c:pt>
                <c:pt idx="6">
                  <c:v>1096.6331580000001</c:v>
                </c:pt>
                <c:pt idx="7">
                  <c:v>2980.9579869999998</c:v>
                </c:pt>
                <c:pt idx="8">
                  <c:v>8103.083928</c:v>
                </c:pt>
                <c:pt idx="9">
                  <c:v>22026.465795</c:v>
                </c:pt>
              </c:numCache>
            </c:numRef>
          </c:xVal>
          <c:yVal>
            <c:numRef>
              <c:f>Sheet1!$E$2:$E$11</c:f>
              <c:numCache>
                <c:formatCode>General</c:formatCode>
                <c:ptCount val="10"/>
                <c:pt idx="0">
                  <c:v>398.44117599999998</c:v>
                </c:pt>
                <c:pt idx="1">
                  <c:v>1024.1615380000001</c:v>
                </c:pt>
                <c:pt idx="2">
                  <c:v>1261.4164060000001</c:v>
                </c:pt>
                <c:pt idx="3">
                  <c:v>1423.26818</c:v>
                </c:pt>
                <c:pt idx="4">
                  <c:v>1426.580884</c:v>
                </c:pt>
                <c:pt idx="5">
                  <c:v>2269.34141</c:v>
                </c:pt>
                <c:pt idx="6">
                  <c:v>3550.9530770000001</c:v>
                </c:pt>
                <c:pt idx="7">
                  <c:v>5078.583627</c:v>
                </c:pt>
                <c:pt idx="8">
                  <c:v>7683.4006760000002</c:v>
                </c:pt>
                <c:pt idx="9">
                  <c:v>10925.809784999999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Sheet1!$F$1</c:f>
              <c:strCache>
                <c:ptCount val="1"/>
              </c:strCache>
            </c:strRef>
          </c:tx>
          <c:spPr>
            <a:ln w="28713">
              <a:solidFill>
                <a:srgbClr val="3366FF"/>
              </a:solidFill>
              <a:prstDash val="solid"/>
            </a:ln>
          </c:spPr>
          <c:marker>
            <c:symbol val="none"/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2.7182819999999999</c:v>
                </c:pt>
                <c:pt idx="1">
                  <c:v>7.3890560000000001</c:v>
                </c:pt>
                <c:pt idx="2">
                  <c:v>20.085536999999999</c:v>
                </c:pt>
                <c:pt idx="3">
                  <c:v>54.598149999999997</c:v>
                </c:pt>
                <c:pt idx="4">
                  <c:v>148.41315900000001</c:v>
                </c:pt>
                <c:pt idx="5">
                  <c:v>403.42879299999998</c:v>
                </c:pt>
                <c:pt idx="6">
                  <c:v>1096.6331580000001</c:v>
                </c:pt>
                <c:pt idx="7">
                  <c:v>2980.9579869999998</c:v>
                </c:pt>
                <c:pt idx="8">
                  <c:v>8103.083928</c:v>
                </c:pt>
                <c:pt idx="9">
                  <c:v>22026.465795</c:v>
                </c:pt>
              </c:numCache>
            </c:numRef>
          </c:xVal>
          <c:yVal>
            <c:numRef>
              <c:f>Sheet1!$F$2:$F$11</c:f>
              <c:numCache>
                <c:formatCode>General</c:formatCode>
                <c:ptCount val="10"/>
                <c:pt idx="0">
                  <c:v>510.48187000000001</c:v>
                </c:pt>
                <c:pt idx="1">
                  <c:v>614.64543900000001</c:v>
                </c:pt>
                <c:pt idx="2">
                  <c:v>776.689752</c:v>
                </c:pt>
                <c:pt idx="3">
                  <c:v>1040.7067730000001</c:v>
                </c:pt>
                <c:pt idx="4">
                  <c:v>1292.5981449999999</c:v>
                </c:pt>
                <c:pt idx="5">
                  <c:v>1933.6960730000001</c:v>
                </c:pt>
                <c:pt idx="6">
                  <c:v>2642.3498850000001</c:v>
                </c:pt>
                <c:pt idx="7">
                  <c:v>4860.4814809999998</c:v>
                </c:pt>
                <c:pt idx="8">
                  <c:v>8940.1816039999994</c:v>
                </c:pt>
                <c:pt idx="9">
                  <c:v>12238.367213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Sheet1!$G$1</c:f>
              <c:strCache>
                <c:ptCount val="1"/>
              </c:strCache>
            </c:strRef>
          </c:tx>
          <c:spPr>
            <a:ln w="28713">
              <a:solidFill>
                <a:srgbClr val="FF00FF"/>
              </a:solidFill>
              <a:prstDash val="solid"/>
            </a:ln>
          </c:spPr>
          <c:marker>
            <c:symbol val="none"/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2.7182819999999999</c:v>
                </c:pt>
                <c:pt idx="1">
                  <c:v>7.3890560000000001</c:v>
                </c:pt>
                <c:pt idx="2">
                  <c:v>20.085536999999999</c:v>
                </c:pt>
                <c:pt idx="3">
                  <c:v>54.598149999999997</c:v>
                </c:pt>
                <c:pt idx="4">
                  <c:v>148.41315900000001</c:v>
                </c:pt>
                <c:pt idx="5">
                  <c:v>403.42879299999998</c:v>
                </c:pt>
                <c:pt idx="6">
                  <c:v>1096.6331580000001</c:v>
                </c:pt>
                <c:pt idx="7">
                  <c:v>2980.9579869999998</c:v>
                </c:pt>
                <c:pt idx="8">
                  <c:v>8103.083928</c:v>
                </c:pt>
                <c:pt idx="9">
                  <c:v>22026.465795</c:v>
                </c:pt>
              </c:numCache>
            </c:numRef>
          </c:xVal>
          <c:yVal>
            <c:numRef>
              <c:f>Sheet1!$G$2:$G$11</c:f>
              <c:numCache>
                <c:formatCode>General</c:formatCode>
                <c:ptCount val="10"/>
                <c:pt idx="0">
                  <c:v>2295.6</c:v>
                </c:pt>
                <c:pt idx="1">
                  <c:v>1921.636364</c:v>
                </c:pt>
                <c:pt idx="2">
                  <c:v>1163.7995189999999</c:v>
                </c:pt>
                <c:pt idx="3">
                  <c:v>1100.0452990000001</c:v>
                </c:pt>
                <c:pt idx="4">
                  <c:v>1564.381592</c:v>
                </c:pt>
                <c:pt idx="5">
                  <c:v>2250.97669</c:v>
                </c:pt>
                <c:pt idx="6">
                  <c:v>3535.3934009999998</c:v>
                </c:pt>
                <c:pt idx="7">
                  <c:v>4958.2477879999997</c:v>
                </c:pt>
                <c:pt idx="8">
                  <c:v>7082.1829269999998</c:v>
                </c:pt>
                <c:pt idx="9">
                  <c:v>11329.777024000001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7319040"/>
        <c:axId val="148111744"/>
      </c:scatterChart>
      <c:valAx>
        <c:axId val="147319040"/>
        <c:scaling>
          <c:logBase val="10"/>
          <c:orientation val="minMax"/>
          <c:max val="100000"/>
        </c:scaling>
        <c:delete val="0"/>
        <c:axPos val="b"/>
        <c:title>
          <c:tx>
            <c:rich>
              <a:bodyPr/>
              <a:lstStyle/>
              <a:p>
                <a:pPr>
                  <a:defRPr sz="1507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response time</a:t>
                </a:r>
              </a:p>
            </c:rich>
          </c:tx>
          <c:layout>
            <c:manualLayout>
              <c:xMode val="edge"/>
              <c:yMode val="edge"/>
              <c:x val="0.35972850678733032"/>
              <c:y val="0.90959409594095941"/>
            </c:manualLayout>
          </c:layout>
          <c:overlay val="0"/>
          <c:spPr>
            <a:noFill/>
            <a:ln w="19142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239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0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8111744"/>
        <c:crossesAt val="100"/>
        <c:crossBetween val="midCat"/>
      </c:valAx>
      <c:valAx>
        <c:axId val="148111744"/>
        <c:scaling>
          <c:logBase val="10"/>
          <c:orientation val="minMax"/>
          <c:max val="100000"/>
          <c:min val="100"/>
        </c:scaling>
        <c:delete val="0"/>
        <c:axPos val="l"/>
        <c:majorGridlines>
          <c:spPr>
            <a:ln w="9571">
              <a:solidFill>
                <a:srgbClr val="80808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507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dirty="0" smtClean="0"/>
                  <a:t>subsequent think </a:t>
                </a:r>
                <a:r>
                  <a:rPr lang="en-US" dirty="0"/>
                  <a:t>time</a:t>
                </a:r>
              </a:p>
            </c:rich>
          </c:tx>
          <c:layout>
            <c:manualLayout>
              <c:xMode val="edge"/>
              <c:yMode val="edge"/>
              <c:x val="0"/>
              <c:y val="0.19603320555325321"/>
            </c:manualLayout>
          </c:layout>
          <c:overlay val="0"/>
          <c:spPr>
            <a:noFill/>
            <a:ln w="19142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239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0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7319040"/>
        <c:crosses val="autoZero"/>
        <c:crossBetween val="midCat"/>
      </c:valAx>
      <c:spPr>
        <a:noFill/>
        <a:ln w="1914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5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5C614-F3FE-4E8D-B3C3-1516AABED8B4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447EB-F282-40FD-995D-5E3931415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1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447EB-F282-40FD-995D-5E3931415BD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42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DF4132-7C91-4735-A47A-D33A0575C574}" type="slidenum">
              <a:rPr lang="he-IL"/>
              <a:pPr/>
              <a:t>39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Like equilibrium in economics supply and demand curves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32D4C5-10ED-4046-9BB5-8E0EEA3775CE}" type="slidenum">
              <a:rPr lang="he-IL" altLang="en-US"/>
              <a:pPr/>
              <a:t>47</a:t>
            </a:fld>
            <a:endParaRPr lang="en-US" altLang="en-US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 evaluations also need to simulate user behavior!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789ADD-1E4E-47D0-BEA2-A8B4BE2D82DD}" type="slidenum">
              <a:rPr lang="he-IL" altLang="en-US"/>
              <a:pPr/>
              <a:t>48</a:t>
            </a:fld>
            <a:endParaRPr lang="en-US" altLang="en-US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 evaluations also need to simulate user behavior!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69A874F-E35A-48E9-84BC-9E2C88784A9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28A21-09CF-4354-B511-5F8B320543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947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55B468-CEF3-461E-B2AF-53B29D9BD0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976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כותרת, תוכן ו- 2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מציין מיקום של כותרת תחתונה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593C2E5-C95E-44F9-9FA2-B298E051F2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773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כותרת וטבל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בלה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54B6BC0-00FF-4CE4-9A62-49915EE8E4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3892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כותרת, טקסט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half" idx="1"/>
          </p:nvPr>
        </p:nvSpPr>
        <p:spPr>
          <a:xfrm>
            <a:off x="228600" y="1447800"/>
            <a:ext cx="4305300" cy="52578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86300" y="1447800"/>
            <a:ext cx="4305300" cy="52578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00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A5B5C-497D-4025-B820-612171A1CF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2673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E8CA0-1EDE-45C9-B857-BFF9E5529E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5688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0CE80-3186-4759-90F4-0867CE46DC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2985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336619-74AA-4B21-8A56-0B981EA552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674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EFFBB-3B3C-4997-AA11-7719A87B23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175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72AF22-1E3D-4F55-AA01-F5F3BEFE55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5490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C69BD0-FC98-459E-9503-8E36525623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9424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AF0333-775A-4C5B-92CD-D71A4AF697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0585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442200">
                <a:gamma/>
                <a:shade val="46275"/>
                <a:invGamma/>
              </a:srgbClr>
            </a:gs>
            <a:gs pos="100000">
              <a:srgbClr val="800000">
                <a:lumMod val="6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A9147446-FAF5-4080-BB1F-94EDDC8849F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xStyles>
    <p:titleStyle>
      <a:lvl1pPr algn="r" rtl="0" fontAlgn="base">
        <a:spcBef>
          <a:spcPct val="0"/>
        </a:spcBef>
        <a:spcAft>
          <a:spcPct val="0"/>
        </a:spcAft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r" rtl="0" fontAlgn="base">
        <a:spcBef>
          <a:spcPct val="0"/>
        </a:spcBef>
        <a:spcAft>
          <a:spcPct val="0"/>
        </a:spcAft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r" rtl="0" fontAlgn="base">
        <a:spcBef>
          <a:spcPct val="0"/>
        </a:spcBef>
        <a:spcAft>
          <a:spcPct val="0"/>
        </a:spcAft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r" rtl="0" fontAlgn="base">
        <a:spcBef>
          <a:spcPct val="0"/>
        </a:spcBef>
        <a:spcAft>
          <a:spcPct val="0"/>
        </a:spcAft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9900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9900"/>
        </a:buClr>
        <a:buSzPct val="65000"/>
        <a:buFont typeface="Wingdings" pitchFamily="2" charset="2"/>
        <a:buChar char="w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9900"/>
        </a:buClr>
        <a:buSzPct val="65000"/>
        <a:buFont typeface="Wingdings" pitchFamily="2" charset="2"/>
        <a:buChar char="w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9900"/>
        </a:buClr>
        <a:buSzPct val="65000"/>
        <a:buFont typeface="Wingdings" pitchFamily="2" charset="2"/>
        <a:buChar char="w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9900"/>
        </a:buClr>
        <a:buSzPct val="65000"/>
        <a:buFont typeface="Wingdings" pitchFamily="2" charset="2"/>
        <a:buChar char="w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9900"/>
        </a:buClr>
        <a:buSzPct val="65000"/>
        <a:buFont typeface="Wingdings" pitchFamily="2" charset="2"/>
        <a:buChar char="w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9900"/>
        </a:buClr>
        <a:buSzPct val="65000"/>
        <a:buFont typeface="Wingdings" pitchFamily="2" charset="2"/>
        <a:buChar char="w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9900"/>
        </a:buClr>
        <a:buSzPct val="65000"/>
        <a:buFont typeface="Wingdings" pitchFamily="2" charset="2"/>
        <a:buChar char="w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9900"/>
        </a:buClr>
        <a:buSzPct val="65000"/>
        <a:buFont typeface="Wingdings" pitchFamily="2" charset="2"/>
        <a:buChar char="w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image" Target="../media/image6.gif"/><Relationship Id="rId7" Type="http://schemas.openxmlformats.org/officeDocument/2006/relationships/image" Target="../media/image10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image" Target="../media/image6.gif"/><Relationship Id="rId7" Type="http://schemas.openxmlformats.org/officeDocument/2006/relationships/image" Target="../media/image10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gif"/><Relationship Id="rId9" Type="http://schemas.openxmlformats.org/officeDocument/2006/relationships/image" Target="../media/image12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7" Type="http://schemas.openxmlformats.org/officeDocument/2006/relationships/image" Target="../media/image12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image" Target="../media/image8.gif"/><Relationship Id="rId7" Type="http://schemas.openxmlformats.org/officeDocument/2006/relationships/image" Target="../media/image12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9.gif"/><Relationship Id="rId9" Type="http://schemas.openxmlformats.org/officeDocument/2006/relationships/image" Target="../media/image14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5.emf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6.emf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6.gif"/><Relationship Id="rId7" Type="http://schemas.openxmlformats.org/officeDocument/2006/relationships/image" Target="../media/image12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gif"/><Relationship Id="rId5" Type="http://schemas.openxmlformats.org/officeDocument/2006/relationships/image" Target="../media/image8.gif"/><Relationship Id="rId4" Type="http://schemas.openxmlformats.org/officeDocument/2006/relationships/image" Target="../media/image7.gif"/><Relationship Id="rId9" Type="http://schemas.openxmlformats.org/officeDocument/2006/relationships/image" Target="../media/image9.gif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897063"/>
            <a:ext cx="7785100" cy="1547812"/>
          </a:xfrm>
        </p:spPr>
        <p:txBody>
          <a:bodyPr/>
          <a:lstStyle/>
          <a:p>
            <a:pPr>
              <a:lnSpc>
                <a:spcPts val="65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3600" b="1" dirty="0" smtClean="0"/>
              <a:t>Experimental Computer Science:</a:t>
            </a:r>
            <a:br>
              <a:rPr lang="en-US" altLang="en-US" sz="3600" b="1" dirty="0" smtClean="0"/>
            </a:br>
            <a:r>
              <a:rPr lang="en-US" altLang="en-US" b="1" dirty="0" smtClean="0"/>
              <a:t>Focus on Workloads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endParaRPr lang="en-US" altLang="en-US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705600" cy="1752600"/>
          </a:xfrm>
        </p:spPr>
        <p:txBody>
          <a:bodyPr/>
          <a:lstStyle/>
          <a:p>
            <a:pPr algn="r"/>
            <a:r>
              <a:rPr lang="en-US" altLang="en-US" dirty="0"/>
              <a:t>Dror </a:t>
            </a:r>
            <a:r>
              <a:rPr lang="en-US" altLang="en-US" dirty="0" err="1" smtClean="0"/>
              <a:t>Feitelson</a:t>
            </a:r>
            <a:endParaRPr lang="en-US" altLang="en-US" dirty="0" smtClean="0"/>
          </a:p>
          <a:p>
            <a:pPr algn="r"/>
            <a:r>
              <a:rPr lang="en-US" altLang="en-US" sz="2400" dirty="0" smtClean="0"/>
              <a:t>Berthold </a:t>
            </a:r>
            <a:r>
              <a:rPr lang="en-US" altLang="en-US" sz="2400" dirty="0" err="1" smtClean="0"/>
              <a:t>Badler</a:t>
            </a:r>
            <a:r>
              <a:rPr lang="en-US" altLang="en-US" sz="2400" dirty="0" smtClean="0"/>
              <a:t> chair in Computer Science</a:t>
            </a:r>
            <a:endParaRPr lang="en-US" altLang="en-US" sz="2400" dirty="0"/>
          </a:p>
          <a:p>
            <a:pPr algn="r"/>
            <a:r>
              <a:rPr lang="en-US" altLang="en-US" dirty="0" smtClean="0"/>
              <a:t>The Hebrew University of Jerusalem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Representativeness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altLang="en-US" dirty="0"/>
              <a:t>Evaluation workload has to be representative of real production workloads</a:t>
            </a:r>
          </a:p>
          <a:p>
            <a:pPr algn="l" rtl="0"/>
            <a:r>
              <a:rPr lang="en-US" altLang="en-US" dirty="0" smtClean="0"/>
              <a:t>Achieved </a:t>
            </a:r>
            <a:r>
              <a:rPr lang="en-US" altLang="en-US" dirty="0"/>
              <a:t>by </a:t>
            </a:r>
            <a:r>
              <a:rPr lang="en-US" altLang="en-US" dirty="0" smtClean="0"/>
              <a:t>using </a:t>
            </a:r>
            <a:r>
              <a:rPr lang="en-US" altLang="en-US" dirty="0"/>
              <a:t>the workloads on existing systems</a:t>
            </a:r>
          </a:p>
        </p:txBody>
      </p:sp>
      <p:sp>
        <p:nvSpPr>
          <p:cNvPr id="2" name="הסבר מלבני מעוגל 1"/>
          <p:cNvSpPr/>
          <p:nvPr/>
        </p:nvSpPr>
        <p:spPr>
          <a:xfrm>
            <a:off x="838200" y="4648200"/>
            <a:ext cx="3124200" cy="1447800"/>
          </a:xfrm>
          <a:prstGeom prst="wedgeRoundRectCallout">
            <a:avLst>
              <a:gd name="adj1" fmla="val 38963"/>
              <a:gd name="adj2" fmla="val -8475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Analyze the workload and create a model</a:t>
            </a:r>
            <a:endParaRPr lang="en-US" sz="3000" dirty="0"/>
          </a:p>
        </p:txBody>
      </p:sp>
      <p:sp>
        <p:nvSpPr>
          <p:cNvPr id="5" name="הסבר מלבני מעוגל 4"/>
          <p:cNvSpPr/>
          <p:nvPr/>
        </p:nvSpPr>
        <p:spPr>
          <a:xfrm>
            <a:off x="4724400" y="4648200"/>
            <a:ext cx="3124200" cy="1447800"/>
          </a:xfrm>
          <a:prstGeom prst="wedgeRoundRectCallout">
            <a:avLst>
              <a:gd name="adj1" fmla="val -36941"/>
              <a:gd name="adj2" fmla="val -8401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Use workload directly to drive a simulation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74687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Let’s Talk Workloads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Unexpected discoveries</a:t>
            </a:r>
          </a:p>
          <a:p>
            <a:pPr lvl="1"/>
            <a:r>
              <a:rPr lang="en-US" dirty="0" smtClean="0"/>
              <a:t>Correlation of job size with runtime</a:t>
            </a:r>
          </a:p>
          <a:p>
            <a:pPr lvl="1"/>
            <a:r>
              <a:rPr lang="en-US" dirty="0" smtClean="0"/>
              <a:t>Workload flurries</a:t>
            </a:r>
          </a:p>
          <a:p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How to get realistic workloads for evaluations</a:t>
            </a:r>
          </a:p>
          <a:p>
            <a:r>
              <a:rPr lang="en-US" dirty="0" smtClean="0"/>
              <a:t>Resampling with feedback</a:t>
            </a:r>
          </a:p>
          <a:p>
            <a:pPr lvl="1"/>
            <a:r>
              <a:rPr lang="en-US" dirty="0" smtClean="0"/>
              <a:t>Generative user-based workloads</a:t>
            </a:r>
          </a:p>
          <a:p>
            <a:pPr lvl="1"/>
            <a:r>
              <a:rPr lang="en-US" dirty="0" smtClean="0"/>
              <a:t>A new paradigm for using workload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24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correlations</a:t>
            </a:r>
            <a:endParaRPr lang="en-US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Unexpected Discovery: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13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altLang="en-US" dirty="0" smtClean="0"/>
              <a:t>Scheduling Parallel Jobs</a:t>
            </a:r>
            <a:endParaRPr lang="en-US" alt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Each job gets a dedicated partition for the duration of its execution</a:t>
            </a:r>
          </a:p>
          <a:p>
            <a:r>
              <a:rPr lang="en-US" altLang="en-US" dirty="0"/>
              <a:t>Resembles 2D bin packing</a:t>
            </a:r>
          </a:p>
          <a:p>
            <a:r>
              <a:rPr lang="en-US" altLang="en-US" dirty="0"/>
              <a:t>Packing large jobs first should lead to better </a:t>
            </a:r>
            <a:r>
              <a:rPr lang="en-US" altLang="en-US" dirty="0" smtClean="0"/>
              <a:t>performance</a:t>
            </a:r>
          </a:p>
          <a:p>
            <a:pPr lvl="1"/>
            <a:r>
              <a:rPr lang="en-US" altLang="en-US" dirty="0" smtClean="0"/>
              <a:t>Small jobs fit in the cracks</a:t>
            </a:r>
            <a:endParaRPr lang="en-US" altLang="en-US" dirty="0"/>
          </a:p>
          <a:p>
            <a:r>
              <a:rPr lang="en-US" altLang="en-US" dirty="0"/>
              <a:t>But what about correlation of size and runtime?</a:t>
            </a:r>
          </a:p>
        </p:txBody>
      </p:sp>
    </p:spTree>
    <p:extLst>
      <p:ext uri="{BB962C8B-B14F-4D97-AF65-F5344CB8AC3E}">
        <p14:creationId xmlns:p14="http://schemas.microsoft.com/office/powerpoint/2010/main" val="88410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altLang="en-US"/>
              <a:t>Scaling Models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altLang="en-US"/>
              <a:t>Constant work</a:t>
            </a:r>
          </a:p>
          <a:p>
            <a:pPr lvl="1"/>
            <a:r>
              <a:rPr lang="en-US" altLang="en-US"/>
              <a:t>Parallelism for speedup: Amdahl’s Law</a:t>
            </a:r>
          </a:p>
          <a:p>
            <a:pPr lvl="1"/>
            <a:r>
              <a:rPr lang="en-US" altLang="en-US"/>
              <a:t>Large first </a:t>
            </a:r>
            <a:r>
              <a:rPr lang="en-US" altLang="en-US">
                <a:sym typeface="Symbol" pitchFamily="26" charset="2"/>
              </a:rPr>
              <a:t></a:t>
            </a:r>
            <a:r>
              <a:rPr lang="en-US" altLang="en-US"/>
              <a:t> SJF</a:t>
            </a:r>
          </a:p>
          <a:p>
            <a:r>
              <a:rPr lang="en-US" altLang="en-US"/>
              <a:t>Constant time</a:t>
            </a:r>
          </a:p>
          <a:p>
            <a:pPr lvl="1"/>
            <a:r>
              <a:rPr lang="en-US" altLang="en-US"/>
              <a:t>Size and runtime are uncorrelated</a:t>
            </a:r>
          </a:p>
          <a:p>
            <a:r>
              <a:rPr lang="en-US" altLang="en-US"/>
              <a:t>Memory bound</a:t>
            </a:r>
          </a:p>
          <a:p>
            <a:pPr lvl="1"/>
            <a:r>
              <a:rPr lang="en-US" altLang="en-US"/>
              <a:t>Large first </a:t>
            </a:r>
            <a:r>
              <a:rPr lang="en-US" altLang="en-US">
                <a:sym typeface="Symbol" pitchFamily="26" charset="2"/>
              </a:rPr>
              <a:t></a:t>
            </a:r>
            <a:r>
              <a:rPr lang="en-US" altLang="en-US"/>
              <a:t> LJF</a:t>
            </a:r>
          </a:p>
          <a:p>
            <a:pPr lvl="1"/>
            <a:r>
              <a:rPr lang="en-US" altLang="en-US"/>
              <a:t>Full-size jobs lead to blockout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581400" y="6248400"/>
            <a:ext cx="381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800"/>
              <a:t>Worley, SIAM JSSC 1990</a:t>
            </a:r>
          </a:p>
        </p:txBody>
      </p:sp>
      <p:sp>
        <p:nvSpPr>
          <p:cNvPr id="2" name="מסגרת משופעת 1"/>
          <p:cNvSpPr/>
          <p:nvPr/>
        </p:nvSpPr>
        <p:spPr>
          <a:xfrm rot="20771008">
            <a:off x="2732282" y="3978925"/>
            <a:ext cx="5943600" cy="1905000"/>
          </a:xfrm>
          <a:prstGeom prst="bevel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No amount of theorizing can say which model is correct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72120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en-US"/>
              <a:t>The Data</a:t>
            </a:r>
          </a:p>
        </p:txBody>
      </p:sp>
      <p:pic>
        <p:nvPicPr>
          <p:cNvPr id="23556" name="Picture 4" descr="C:\My Documents\dror\gif\sdscsca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690688"/>
            <a:ext cx="6705600" cy="467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3886200" y="6338888"/>
            <a:ext cx="4038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800" dirty="0"/>
              <a:t>Data: SDSC Paragon, 1995/6</a:t>
            </a:r>
          </a:p>
        </p:txBody>
      </p:sp>
    </p:spTree>
    <p:extLst>
      <p:ext uri="{BB962C8B-B14F-4D97-AF65-F5344CB8AC3E}">
        <p14:creationId xmlns:p14="http://schemas.microsoft.com/office/powerpoint/2010/main" val="32785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en-US"/>
              <a:t>The Data</a:t>
            </a:r>
          </a:p>
        </p:txBody>
      </p:sp>
      <p:pic>
        <p:nvPicPr>
          <p:cNvPr id="36867" name="Picture 3" descr="C:\My Documents\dror\gif\sdscscatbk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690688"/>
            <a:ext cx="6705600" cy="4675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3886200" y="6338888"/>
            <a:ext cx="4038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800" dirty="0"/>
              <a:t>Data: SDSC Paragon, 1995/6</a:t>
            </a:r>
          </a:p>
        </p:txBody>
      </p:sp>
    </p:spTree>
    <p:extLst>
      <p:ext uri="{BB962C8B-B14F-4D97-AF65-F5344CB8AC3E}">
        <p14:creationId xmlns:p14="http://schemas.microsoft.com/office/powerpoint/2010/main" val="317967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en-US"/>
              <a:t>The Data</a:t>
            </a:r>
          </a:p>
        </p:txBody>
      </p:sp>
      <p:pic>
        <p:nvPicPr>
          <p:cNvPr id="37891" name="Picture 3" descr="C:\My Documents\dror\gif\sdsc4cr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90688"/>
            <a:ext cx="6553200" cy="469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886200" y="6338888"/>
            <a:ext cx="4038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800" dirty="0"/>
              <a:t>Data: SDSC Paragon, 1995/6</a:t>
            </a:r>
          </a:p>
        </p:txBody>
      </p:sp>
    </p:spTree>
    <p:extLst>
      <p:ext uri="{BB962C8B-B14F-4D97-AF65-F5344CB8AC3E}">
        <p14:creationId xmlns:p14="http://schemas.microsoft.com/office/powerpoint/2010/main" val="71785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Conclusion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Parallelism used for better results, not for faster results</a:t>
            </a:r>
          </a:p>
          <a:p>
            <a:r>
              <a:rPr lang="en-US" altLang="en-US" dirty="0"/>
              <a:t>Constant work model is unrealistic</a:t>
            </a:r>
          </a:p>
          <a:p>
            <a:r>
              <a:rPr lang="en-US" altLang="en-US" dirty="0"/>
              <a:t>Memory bound model is reasonable</a:t>
            </a:r>
          </a:p>
          <a:p>
            <a:r>
              <a:rPr lang="en-US" altLang="en-US" dirty="0" smtClean="0"/>
              <a:t>Scheduling algorithms that assume large jobs are short </a:t>
            </a:r>
            <a:r>
              <a:rPr lang="en-US" altLang="en-US" dirty="0"/>
              <a:t>will probably not perform well in practice</a:t>
            </a:r>
          </a:p>
        </p:txBody>
      </p:sp>
    </p:spTree>
    <p:extLst>
      <p:ext uri="{BB962C8B-B14F-4D97-AF65-F5344CB8AC3E}">
        <p14:creationId xmlns:p14="http://schemas.microsoft.com/office/powerpoint/2010/main" val="145655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flurries</a:t>
            </a:r>
            <a:endParaRPr lang="en-US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Unexpected Discovery: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62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Computer Science</a:t>
            </a:r>
            <a:endParaRPr lang="en-US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altLang="en-US" sz="3200" dirty="0" smtClean="0"/>
              <a:t>Two major branches:</a:t>
            </a:r>
          </a:p>
          <a:p>
            <a:pPr algn="l" rtl="0"/>
            <a:r>
              <a:rPr lang="en-US" altLang="en-US" dirty="0" smtClean="0"/>
              <a:t>Theoretical</a:t>
            </a:r>
          </a:p>
          <a:p>
            <a:pPr lvl="1"/>
            <a:r>
              <a:rPr lang="en-US" altLang="en-US" dirty="0" smtClean="0"/>
              <a:t>Complexity theory</a:t>
            </a:r>
          </a:p>
          <a:p>
            <a:pPr lvl="1"/>
            <a:r>
              <a:rPr lang="en-US" altLang="en-US" dirty="0" smtClean="0"/>
              <a:t>Algorithms</a:t>
            </a:r>
          </a:p>
          <a:p>
            <a:pPr lvl="1"/>
            <a:r>
              <a:rPr lang="en-US" altLang="en-US" dirty="0" smtClean="0"/>
              <a:t>Mathematical proofs</a:t>
            </a:r>
            <a:endParaRPr lang="en-US" altLang="en-US" dirty="0"/>
          </a:p>
          <a:p>
            <a:pPr algn="l" rtl="0"/>
            <a:r>
              <a:rPr lang="en-US" altLang="en-US" dirty="0" smtClean="0"/>
              <a:t>“Experimental”</a:t>
            </a:r>
          </a:p>
          <a:p>
            <a:pPr lvl="1"/>
            <a:r>
              <a:rPr lang="en-US" altLang="en-US" dirty="0" smtClean="0"/>
              <a:t>Build systems</a:t>
            </a:r>
          </a:p>
          <a:p>
            <a:pPr lvl="1"/>
            <a:r>
              <a:rPr lang="en-US" altLang="en-US" dirty="0" smtClean="0"/>
              <a:t>Both infrastructure and applications</a:t>
            </a:r>
            <a:endParaRPr lang="en-US" altLang="en-US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800600" y="1676400"/>
            <a:ext cx="3962400" cy="41148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Need precise definitions</a:t>
            </a:r>
          </a:p>
          <a:p>
            <a:pPr lvl="1"/>
            <a:r>
              <a:rPr lang="en-US" dirty="0" smtClean="0"/>
              <a:t>Focus on worst case</a:t>
            </a:r>
          </a:p>
          <a:p>
            <a:endParaRPr lang="en-US" sz="3200" dirty="0" smtClean="0"/>
          </a:p>
          <a:p>
            <a:pPr lvl="1"/>
            <a:r>
              <a:rPr lang="en-US" dirty="0" smtClean="0"/>
              <a:t>Usually toy systems</a:t>
            </a:r>
          </a:p>
          <a:p>
            <a:pPr lvl="1"/>
            <a:r>
              <a:rPr lang="en-US" dirty="0" smtClean="0"/>
              <a:t>Existence proof: not (always) generalizable</a:t>
            </a:r>
            <a:endParaRPr lang="en-US" dirty="0"/>
          </a:p>
        </p:txBody>
      </p:sp>
      <p:sp>
        <p:nvSpPr>
          <p:cNvPr id="5" name="חץ ימינה 4"/>
          <p:cNvSpPr/>
          <p:nvPr/>
        </p:nvSpPr>
        <p:spPr>
          <a:xfrm>
            <a:off x="4616196" y="3124200"/>
            <a:ext cx="489204" cy="484632"/>
          </a:xfrm>
          <a:prstGeom prst="rightArrow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חץ ימינה 17"/>
          <p:cNvSpPr/>
          <p:nvPr/>
        </p:nvSpPr>
        <p:spPr>
          <a:xfrm>
            <a:off x="4616196" y="4925568"/>
            <a:ext cx="489204" cy="484632"/>
          </a:xfrm>
          <a:prstGeom prst="rightArrow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328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Workload Flurries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724400"/>
          </a:xfrm>
        </p:spPr>
        <p:txBody>
          <a:bodyPr/>
          <a:lstStyle/>
          <a:p>
            <a:r>
              <a:rPr lang="en-US" altLang="en-US" dirty="0"/>
              <a:t>Bursts of activity by a single user</a:t>
            </a:r>
          </a:p>
          <a:p>
            <a:pPr lvl="1"/>
            <a:r>
              <a:rPr lang="en-US" altLang="en-US" dirty="0"/>
              <a:t>Lots of jobs</a:t>
            </a:r>
          </a:p>
          <a:p>
            <a:pPr lvl="1"/>
            <a:r>
              <a:rPr lang="en-US" altLang="en-US" dirty="0"/>
              <a:t>All these jobs are small</a:t>
            </a:r>
          </a:p>
          <a:p>
            <a:pPr lvl="1"/>
            <a:r>
              <a:rPr lang="en-US" altLang="en-US" dirty="0"/>
              <a:t>All of them have similar characteristics</a:t>
            </a:r>
          </a:p>
          <a:p>
            <a:r>
              <a:rPr lang="en-US" altLang="en-US" dirty="0"/>
              <a:t>Limited duration (day to weeks)</a:t>
            </a:r>
          </a:p>
          <a:p>
            <a:r>
              <a:rPr lang="en-US" altLang="en-US" dirty="0"/>
              <a:t>Flurry jobs may be affected </a:t>
            </a:r>
            <a:r>
              <a:rPr lang="en-US" altLang="en-US" i="1" dirty="0"/>
              <a:t>as a group</a:t>
            </a:r>
            <a:r>
              <a:rPr lang="en-US" altLang="en-US" dirty="0"/>
              <a:t>, leading to potential instability (butterfly effect)</a:t>
            </a:r>
          </a:p>
          <a:p>
            <a:pPr lvl="1"/>
            <a:r>
              <a:rPr lang="en-US" altLang="en-US" dirty="0" smtClean="0"/>
              <a:t>Problem in simulations worse than in reality</a:t>
            </a:r>
            <a:endParaRPr lang="en-US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26409" y="6579350"/>
            <a:ext cx="2346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Tsafrir</a:t>
            </a:r>
            <a:r>
              <a:rPr lang="en-US" sz="1200" dirty="0" smtClean="0"/>
              <a:t> &amp; </a:t>
            </a:r>
            <a:r>
              <a:rPr lang="en-US" sz="1200" dirty="0" err="1" smtClean="0"/>
              <a:t>Feitelson</a:t>
            </a:r>
            <a:r>
              <a:rPr lang="en-US" sz="1200" dirty="0" smtClean="0"/>
              <a:t>, IPDPS 2006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4306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Workload Flurries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84995621"/>
              </p:ext>
            </p:extLst>
          </p:nvPr>
        </p:nvGraphicFramePr>
        <p:xfrm>
          <a:off x="4550229" y="1905000"/>
          <a:ext cx="4572000" cy="5233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Object 9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8386841"/>
              </p:ext>
            </p:extLst>
          </p:nvPr>
        </p:nvGraphicFramePr>
        <p:xfrm>
          <a:off x="152400" y="1295400"/>
          <a:ext cx="4419600" cy="515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6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Instability Example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sz="2800"/>
              <a:t>Simulate scheduling of parallel jobs with EASY scheduler</a:t>
            </a:r>
          </a:p>
          <a:p>
            <a:pPr marL="0" indent="0">
              <a:buFontTx/>
              <a:buNone/>
            </a:pPr>
            <a:r>
              <a:rPr lang="en-US" altLang="en-US" sz="2800"/>
              <a:t>Use CTC SP2 trace as input workload</a:t>
            </a:r>
          </a:p>
          <a:p>
            <a:pPr marL="0" indent="0">
              <a:buFontTx/>
              <a:buNone/>
            </a:pPr>
            <a:r>
              <a:rPr lang="en-US" altLang="en-US" sz="2800"/>
              <a:t>Change load by systematically modifying inter-arrival times</a:t>
            </a:r>
          </a:p>
          <a:p>
            <a:pPr marL="0" indent="0">
              <a:buFontTx/>
              <a:buNone/>
            </a:pPr>
            <a:r>
              <a:rPr lang="en-US" altLang="en-US" sz="2800"/>
              <a:t>Leads to erratic behavior</a:t>
            </a:r>
          </a:p>
        </p:txBody>
      </p:sp>
      <p:graphicFrame>
        <p:nvGraphicFramePr>
          <p:cNvPr id="2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4699000" y="1500188"/>
          <a:ext cx="4313238" cy="5162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155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Instability Example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sz="2800" dirty="0">
                <a:solidFill>
                  <a:srgbClr val="B2B2B2"/>
                </a:solidFill>
              </a:rPr>
              <a:t>Simulate scheduling of parallel jobs with EASY scheduler</a:t>
            </a:r>
          </a:p>
          <a:p>
            <a:pPr marL="0" indent="0">
              <a:buFontTx/>
              <a:buNone/>
            </a:pPr>
            <a:r>
              <a:rPr lang="en-US" altLang="en-US" sz="2800" dirty="0">
                <a:solidFill>
                  <a:srgbClr val="B2B2B2"/>
                </a:solidFill>
              </a:rPr>
              <a:t>Use CTC SP2 trace as input workload</a:t>
            </a:r>
          </a:p>
          <a:p>
            <a:pPr marL="0" indent="0">
              <a:buFontTx/>
              <a:buNone/>
            </a:pPr>
            <a:r>
              <a:rPr lang="en-US" altLang="en-US" sz="2800" dirty="0">
                <a:solidFill>
                  <a:srgbClr val="B2B2B2"/>
                </a:solidFill>
              </a:rPr>
              <a:t>Change load by systematically modifying inter-arrival times</a:t>
            </a:r>
          </a:p>
          <a:p>
            <a:pPr marL="0" indent="0">
              <a:buFontTx/>
              <a:buNone/>
            </a:pPr>
            <a:r>
              <a:rPr lang="en-US" altLang="en-US" sz="2800" dirty="0">
                <a:solidFill>
                  <a:srgbClr val="B2B2B2"/>
                </a:solidFill>
              </a:rPr>
              <a:t>Leads to erratic behavior</a:t>
            </a:r>
          </a:p>
          <a:p>
            <a:pPr marL="0" indent="0">
              <a:buFontTx/>
              <a:buNone/>
            </a:pPr>
            <a:r>
              <a:rPr lang="en-US" altLang="en-US" sz="2800" dirty="0"/>
              <a:t>Removing a flurry by user 135 solves the problem</a:t>
            </a: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9146739"/>
              </p:ext>
            </p:extLst>
          </p:nvPr>
        </p:nvGraphicFramePr>
        <p:xfrm>
          <a:off x="4699000" y="1498600"/>
          <a:ext cx="4313238" cy="5162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6894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 Clean or Not to Clean?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40386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NO WAY!</a:t>
            </a:r>
          </a:p>
          <a:p>
            <a:r>
              <a:rPr lang="en-US" altLang="en-US" dirty="0"/>
              <a:t>Abnormalities and flurries do happen</a:t>
            </a:r>
          </a:p>
          <a:p>
            <a:r>
              <a:rPr lang="en-US" altLang="en-US" dirty="0"/>
              <a:t>Cleaning is manipulating real data</a:t>
            </a:r>
          </a:p>
          <a:p>
            <a:r>
              <a:rPr lang="en-US" altLang="en-US" dirty="0"/>
              <a:t>If you manipulate data you can get any result you want</a:t>
            </a:r>
          </a:p>
          <a:p>
            <a:r>
              <a:rPr lang="en-US" altLang="en-US" dirty="0"/>
              <a:t>This is bad science</a:t>
            </a:r>
          </a:p>
          <a:p>
            <a:endParaRPr lang="en-US" altLang="en-US" dirty="0"/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828800"/>
            <a:ext cx="40386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dirty="0">
                <a:solidFill>
                  <a:srgbClr val="00FF00"/>
                </a:solidFill>
              </a:rPr>
              <a:t>DEFINITELY!</a:t>
            </a:r>
          </a:p>
          <a:p>
            <a:r>
              <a:rPr lang="en-US" altLang="en-US" dirty="0"/>
              <a:t>Abnormalities are unique and not representative</a:t>
            </a:r>
          </a:p>
          <a:p>
            <a:r>
              <a:rPr lang="en-US" altLang="en-US" dirty="0"/>
              <a:t>Evaluations with dirty data are subject to unknown effects</a:t>
            </a:r>
          </a:p>
          <a:p>
            <a:r>
              <a:rPr lang="en-US" altLang="en-US" dirty="0"/>
              <a:t>Do not reflect typical system performance</a:t>
            </a:r>
          </a:p>
          <a:p>
            <a:r>
              <a:rPr lang="en-US" altLang="en-US" dirty="0"/>
              <a:t>This is bad science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54466" y="6579350"/>
            <a:ext cx="2418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Feitelson</a:t>
            </a:r>
            <a:r>
              <a:rPr lang="en-US" sz="1200" dirty="0" smtClean="0"/>
              <a:t> &amp; </a:t>
            </a:r>
            <a:r>
              <a:rPr lang="en-US" sz="1200" dirty="0" err="1" smtClean="0"/>
              <a:t>Tsafrir</a:t>
            </a:r>
            <a:r>
              <a:rPr lang="en-US" sz="1200" dirty="0" smtClean="0"/>
              <a:t>, ISPASS 2006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366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/>
      <p:bldP spid="135172" grpId="0" build="p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My Opinion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191000"/>
          </a:xfrm>
        </p:spPr>
        <p:txBody>
          <a:bodyPr/>
          <a:lstStyle/>
          <a:p>
            <a:r>
              <a:rPr lang="en-US" altLang="en-US" dirty="0"/>
              <a:t>The virtue of using </a:t>
            </a:r>
            <a:r>
              <a:rPr lang="en-US" altLang="en-US" dirty="0" smtClean="0"/>
              <a:t>“real” </a:t>
            </a:r>
            <a:r>
              <a:rPr lang="en-US" altLang="en-US" dirty="0"/>
              <a:t>data is based on ignorance</a:t>
            </a:r>
          </a:p>
          <a:p>
            <a:r>
              <a:rPr lang="en-US" altLang="en-US" dirty="0"/>
              <a:t>Must clean data of known abnormalities</a:t>
            </a:r>
          </a:p>
          <a:p>
            <a:r>
              <a:rPr lang="en-US" altLang="en-US" dirty="0"/>
              <a:t>Must justify the cleaning</a:t>
            </a:r>
          </a:p>
          <a:p>
            <a:r>
              <a:rPr lang="en-US" altLang="en-US" dirty="0"/>
              <a:t>Must report on what cleaning was done</a:t>
            </a:r>
          </a:p>
          <a:p>
            <a:r>
              <a:rPr lang="en-US" altLang="en-US" dirty="0"/>
              <a:t>Need research on </a:t>
            </a:r>
            <a:r>
              <a:rPr lang="en-US" altLang="en-US" dirty="0" smtClean="0"/>
              <a:t>workloads to </a:t>
            </a:r>
            <a:r>
              <a:rPr lang="en-US" altLang="en-US" dirty="0"/>
              <a:t>know what is typical and what is abnormal</a:t>
            </a:r>
          </a:p>
          <a:p>
            <a:r>
              <a:rPr lang="en-US" altLang="en-US" dirty="0" smtClean="0"/>
              <a:t>Use </a:t>
            </a:r>
            <a:r>
              <a:rPr lang="en-US" altLang="en-US" dirty="0"/>
              <a:t>separate evaluations </a:t>
            </a:r>
            <a:r>
              <a:rPr lang="en-US" altLang="en-US" dirty="0" smtClean="0"/>
              <a:t>on </a:t>
            </a:r>
            <a:r>
              <a:rPr lang="en-US" altLang="en-US" dirty="0"/>
              <a:t>the effects of abnormalities</a:t>
            </a:r>
          </a:p>
        </p:txBody>
      </p:sp>
    </p:spTree>
    <p:extLst>
      <p:ext uri="{BB962C8B-B14F-4D97-AF65-F5344CB8AC3E}">
        <p14:creationId xmlns:p14="http://schemas.microsoft.com/office/powerpoint/2010/main" val="117043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25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Using </a:t>
            </a:r>
            <a:r>
              <a:rPr lang="en-US" altLang="en-US" dirty="0" smtClean="0"/>
              <a:t>Accounting Logs</a:t>
            </a:r>
            <a:endParaRPr lang="en-US" altLang="en-US" dirty="0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en-US" dirty="0"/>
              <a:t>In simulations, </a:t>
            </a:r>
            <a:r>
              <a:rPr lang="en-US" altLang="en-US" dirty="0" smtClean="0"/>
              <a:t>logs can </a:t>
            </a:r>
            <a:r>
              <a:rPr lang="en-US" altLang="en-US" dirty="0"/>
              <a:t>be used directly to generate the input workload</a:t>
            </a:r>
          </a:p>
          <a:p>
            <a:pPr lvl="1"/>
            <a:r>
              <a:rPr lang="en-US" altLang="en-US" dirty="0"/>
              <a:t>Jobs arrive according to timestamps in the </a:t>
            </a:r>
            <a:r>
              <a:rPr lang="en-US" altLang="en-US" dirty="0" smtClean="0"/>
              <a:t>log</a:t>
            </a:r>
            <a:endParaRPr lang="en-US" altLang="en-US" dirty="0"/>
          </a:p>
          <a:p>
            <a:pPr lvl="1"/>
            <a:r>
              <a:rPr lang="en-US" altLang="en-US" dirty="0"/>
              <a:t>Each job requires the number of processors and runtime </a:t>
            </a:r>
            <a:r>
              <a:rPr lang="en-US" altLang="en-US" dirty="0" smtClean="0"/>
              <a:t>as specified </a:t>
            </a:r>
            <a:r>
              <a:rPr lang="en-US" altLang="en-US" dirty="0"/>
              <a:t>in the </a:t>
            </a:r>
            <a:r>
              <a:rPr lang="en-US" altLang="en-US" dirty="0" smtClean="0"/>
              <a:t>log</a:t>
            </a:r>
            <a:endParaRPr lang="en-US" altLang="en-US" dirty="0"/>
          </a:p>
          <a:p>
            <a:r>
              <a:rPr lang="en-US" altLang="en-US" dirty="0"/>
              <a:t>Used to evaluate new </a:t>
            </a:r>
            <a:r>
              <a:rPr lang="en-US" altLang="en-US" dirty="0" smtClean="0"/>
              <a:t>scheduler designs</a:t>
            </a:r>
          </a:p>
          <a:p>
            <a:pPr lvl="1"/>
            <a:r>
              <a:rPr lang="en-US" altLang="en-US" dirty="0" smtClean="0">
                <a:solidFill>
                  <a:srgbClr val="92D050"/>
                </a:solidFill>
              </a:rPr>
              <a:t>Current best practice</a:t>
            </a:r>
            <a:endParaRPr lang="en-US" altLang="en-US" dirty="0">
              <a:solidFill>
                <a:srgbClr val="92D050"/>
              </a:solidFill>
            </a:endParaRPr>
          </a:p>
          <a:p>
            <a:r>
              <a:rPr lang="en-US" altLang="en-US" dirty="0" smtClean="0"/>
              <a:t>Includes all the structures that exist in real workloads</a:t>
            </a:r>
          </a:p>
          <a:p>
            <a:pPr lvl="1"/>
            <a:r>
              <a:rPr lang="en-US" altLang="en-US" dirty="0" smtClean="0"/>
              <a:t>Even if you don’t know about them!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881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PWA Usage Statistics</a:t>
            </a:r>
            <a:endParaRPr lang="en-US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0298013"/>
              </p:ext>
            </p:extLst>
          </p:nvPr>
        </p:nvGraphicFramePr>
        <p:xfrm>
          <a:off x="533400" y="14478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1942403" y="3778589"/>
            <a:ext cx="4589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Cumulative citations in Google Scholar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3786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/>
          <a:lstStyle/>
          <a:p>
            <a:r>
              <a:rPr lang="en-US" dirty="0" smtClean="0">
                <a:solidFill>
                  <a:srgbClr val="663300"/>
                </a:solidFill>
              </a:rPr>
              <a:t>Workloads</a:t>
            </a:r>
            <a:endParaRPr lang="en-US" dirty="0">
              <a:solidFill>
                <a:srgbClr val="663300"/>
              </a:solidFill>
            </a:endParaRPr>
          </a:p>
        </p:txBody>
      </p:sp>
      <p:pic>
        <p:nvPicPr>
          <p:cNvPr id="4098" name="Picture 2" descr="http://clipart.edigg.com/1347619441/People_Clipart/Women_Clipart/thumbs/t_Women00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1503" y="1371600"/>
            <a:ext cx="609600" cy="952500"/>
          </a:xfrm>
          <a:prstGeom prst="rect">
            <a:avLst/>
          </a:prstGeom>
          <a:noFill/>
        </p:spPr>
      </p:pic>
      <p:pic>
        <p:nvPicPr>
          <p:cNvPr id="4100" name="Picture 4" descr="http://clipart.edigg.com/1347619441/People_Clipart/Men_Clipart/thumbs/t_Men00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103" y="1905000"/>
            <a:ext cx="657225" cy="952500"/>
          </a:xfrm>
          <a:prstGeom prst="rect">
            <a:avLst/>
          </a:prstGeom>
          <a:noFill/>
        </p:spPr>
      </p:pic>
      <p:pic>
        <p:nvPicPr>
          <p:cNvPr id="4102" name="Picture 6" descr="http://clipart.edigg.com/1347619441/Assorted_Clipart/Containers_Clipart/thumbs/t_Containers01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1703" y="1905000"/>
            <a:ext cx="384048" cy="609600"/>
          </a:xfrm>
          <a:prstGeom prst="rect">
            <a:avLst/>
          </a:prstGeom>
          <a:noFill/>
        </p:spPr>
      </p:pic>
      <p:pic>
        <p:nvPicPr>
          <p:cNvPr id="4104" name="Picture 8" descr="http://clipart.edigg.com/1347619441/Assorted_Clipart/Containers_Clipart/thumbs/t_Containers006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0903" y="1828800"/>
            <a:ext cx="592665" cy="533399"/>
          </a:xfrm>
          <a:prstGeom prst="rect">
            <a:avLst/>
          </a:prstGeom>
          <a:noFill/>
        </p:spPr>
      </p:pic>
      <p:pic>
        <p:nvPicPr>
          <p:cNvPr id="4108" name="Picture 12" descr="http://clipart.edigg.com/1347619441/Assorted_Clipart/Containers_Clipart/thumbs/t_Containers001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51303" y="2057400"/>
            <a:ext cx="560832" cy="609600"/>
          </a:xfrm>
          <a:prstGeom prst="rect">
            <a:avLst/>
          </a:prstGeom>
          <a:noFill/>
        </p:spPr>
      </p:pic>
      <p:pic>
        <p:nvPicPr>
          <p:cNvPr id="4114" name="Picture 18" descr="http://www.boulder.swri.edu/%7Eptamblyn/hercules/sit16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4545" y="1143000"/>
            <a:ext cx="1701644" cy="1981200"/>
          </a:xfrm>
          <a:prstGeom prst="rect">
            <a:avLst/>
          </a:prstGeom>
          <a:noFill/>
        </p:spPr>
      </p:pic>
      <p:cxnSp>
        <p:nvCxnSpPr>
          <p:cNvPr id="16" name="Straight Arrow Connector 15"/>
          <p:cNvCxnSpPr/>
          <p:nvPr/>
        </p:nvCxnSpPr>
        <p:spPr>
          <a:xfrm>
            <a:off x="1927303" y="1905000"/>
            <a:ext cx="762000" cy="1524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546303" y="2362200"/>
            <a:ext cx="1143000" cy="1524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822903" y="2209800"/>
            <a:ext cx="9144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79503" y="1447800"/>
            <a:ext cx="843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users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2684452" y="2433935"/>
            <a:ext cx="700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jobs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6265791" y="3048000"/>
            <a:ext cx="2344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/>
              <a:t>p</a:t>
            </a:r>
            <a:r>
              <a:rPr lang="en-US" sz="2400" dirty="0" smtClean="0"/>
              <a:t>arallel system in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540682" y="3348335"/>
            <a:ext cx="2066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/>
              <a:t>p</a:t>
            </a:r>
            <a:r>
              <a:rPr lang="en-US" sz="2400" dirty="0" smtClean="0"/>
              <a:t>roduction use</a:t>
            </a:r>
            <a:endParaRPr lang="en-US" sz="2400" dirty="0"/>
          </a:p>
        </p:txBody>
      </p:sp>
      <p:pic>
        <p:nvPicPr>
          <p:cNvPr id="4116" name="Picture 20" descr="http://clipart.edigg.com/1347619441/People_Clipart/Activities_Clipart/thumbs/t_Activities007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30620" y="1752600"/>
            <a:ext cx="847725" cy="952500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5330545" y="1371600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scheduler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8904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Science</a:t>
            </a:r>
            <a:endParaRPr lang="en-US" dirty="0"/>
          </a:p>
        </p:txBody>
      </p:sp>
      <p:sp>
        <p:nvSpPr>
          <p:cNvPr id="6" name="מציין מיקום תוכן 5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r>
              <a:rPr lang="en-US" dirty="0" smtClean="0"/>
              <a:t>Empirical research</a:t>
            </a:r>
          </a:p>
          <a:p>
            <a:pPr lvl="1"/>
            <a:r>
              <a:rPr lang="en-US" dirty="0" smtClean="0"/>
              <a:t>Based on observation or experience</a:t>
            </a:r>
          </a:p>
          <a:p>
            <a:pPr lvl="1"/>
            <a:r>
              <a:rPr lang="en-US" dirty="0" smtClean="0"/>
              <a:t>Provide real-world grounding</a:t>
            </a:r>
          </a:p>
          <a:p>
            <a:pPr lvl="1"/>
            <a:r>
              <a:rPr lang="en-US" dirty="0" smtClean="0"/>
              <a:t>As opposed to pure theory and logic</a:t>
            </a:r>
          </a:p>
          <a:p>
            <a:r>
              <a:rPr lang="en-US" dirty="0" smtClean="0"/>
              <a:t>Controlled experiments</a:t>
            </a:r>
          </a:p>
          <a:p>
            <a:pPr lvl="1"/>
            <a:r>
              <a:rPr lang="en-US" dirty="0" smtClean="0"/>
              <a:t>Experiment = ask Nature a question</a:t>
            </a:r>
          </a:p>
          <a:p>
            <a:pPr lvl="1"/>
            <a:r>
              <a:rPr lang="en-US" dirty="0" smtClean="0"/>
              <a:t>Controlled conditions </a:t>
            </a:r>
            <a:r>
              <a:rPr lang="en-US" dirty="0" smtClean="0">
                <a:sym typeface="Wingdings"/>
              </a:rPr>
              <a:t> </a:t>
            </a:r>
            <a:r>
              <a:rPr lang="en-US" dirty="0" smtClean="0"/>
              <a:t>a focused question</a:t>
            </a:r>
          </a:p>
          <a:p>
            <a:r>
              <a:rPr lang="en-US" dirty="0" smtClean="0"/>
              <a:t>May lead to unexpected discoveries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76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clipart.edigg.com/1347619441/People_Clipart/Women_Clipart/thumbs/t_Women00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1503" y="1371600"/>
            <a:ext cx="609600" cy="952500"/>
          </a:xfrm>
          <a:prstGeom prst="rect">
            <a:avLst/>
          </a:prstGeom>
          <a:noFill/>
        </p:spPr>
      </p:pic>
      <p:pic>
        <p:nvPicPr>
          <p:cNvPr id="4100" name="Picture 4" descr="http://clipart.edigg.com/1347619441/People_Clipart/Men_Clipart/thumbs/t_Men00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103" y="1905000"/>
            <a:ext cx="657225" cy="952500"/>
          </a:xfrm>
          <a:prstGeom prst="rect">
            <a:avLst/>
          </a:prstGeom>
          <a:noFill/>
        </p:spPr>
      </p:pic>
      <p:pic>
        <p:nvPicPr>
          <p:cNvPr id="4102" name="Picture 6" descr="http://clipart.edigg.com/1347619441/Assorted_Clipart/Containers_Clipart/thumbs/t_Containers01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1703" y="1905000"/>
            <a:ext cx="384048" cy="609600"/>
          </a:xfrm>
          <a:prstGeom prst="rect">
            <a:avLst/>
          </a:prstGeom>
          <a:noFill/>
        </p:spPr>
      </p:pic>
      <p:pic>
        <p:nvPicPr>
          <p:cNvPr id="4104" name="Picture 8" descr="http://clipart.edigg.com/1347619441/Assorted_Clipart/Containers_Clipart/thumbs/t_Containers006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0903" y="1828800"/>
            <a:ext cx="592665" cy="533399"/>
          </a:xfrm>
          <a:prstGeom prst="rect">
            <a:avLst/>
          </a:prstGeom>
          <a:noFill/>
        </p:spPr>
      </p:pic>
      <p:pic>
        <p:nvPicPr>
          <p:cNvPr id="4108" name="Picture 12" descr="http://clipart.edigg.com/1347619441/Assorted_Clipart/Containers_Clipart/thumbs/t_Containers001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51303" y="2057400"/>
            <a:ext cx="560832" cy="609600"/>
          </a:xfrm>
          <a:prstGeom prst="rect">
            <a:avLst/>
          </a:prstGeom>
          <a:noFill/>
        </p:spPr>
      </p:pic>
      <p:pic>
        <p:nvPicPr>
          <p:cNvPr id="4114" name="Picture 18" descr="http://www.boulder.swri.edu/%7Eptamblyn/hercules/sit16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4545" y="1143000"/>
            <a:ext cx="1701644" cy="1981200"/>
          </a:xfrm>
          <a:prstGeom prst="rect">
            <a:avLst/>
          </a:prstGeom>
          <a:noFill/>
        </p:spPr>
      </p:pic>
      <p:cxnSp>
        <p:nvCxnSpPr>
          <p:cNvPr id="16" name="Straight Arrow Connector 15"/>
          <p:cNvCxnSpPr/>
          <p:nvPr/>
        </p:nvCxnSpPr>
        <p:spPr>
          <a:xfrm>
            <a:off x="1927303" y="1905000"/>
            <a:ext cx="762000" cy="1524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546303" y="2362200"/>
            <a:ext cx="1143000" cy="1524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822903" y="2209800"/>
            <a:ext cx="9144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79503" y="1447800"/>
            <a:ext cx="843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users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2684452" y="2433935"/>
            <a:ext cx="700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jobs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6265791" y="3048000"/>
            <a:ext cx="2344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/>
              <a:t>p</a:t>
            </a:r>
            <a:r>
              <a:rPr lang="en-US" sz="2400" dirty="0" smtClean="0"/>
              <a:t>arallel system in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540682" y="3348335"/>
            <a:ext cx="2066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/>
              <a:t>p</a:t>
            </a:r>
            <a:r>
              <a:rPr lang="en-US" sz="2400" dirty="0" smtClean="0"/>
              <a:t>roduction use</a:t>
            </a:r>
            <a:endParaRPr lang="en-US" sz="2400" dirty="0"/>
          </a:p>
        </p:txBody>
      </p:sp>
      <p:pic>
        <p:nvPicPr>
          <p:cNvPr id="4116" name="Picture 20" descr="http://clipart.edigg.com/1347619441/People_Clipart/Activities_Clipart/thumbs/t_Activities007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30620" y="1752600"/>
            <a:ext cx="847725" cy="952500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5330545" y="1371600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scheduler</a:t>
            </a:r>
            <a:endParaRPr lang="en-US" sz="2400" dirty="0"/>
          </a:p>
        </p:txBody>
      </p:sp>
      <p:pic>
        <p:nvPicPr>
          <p:cNvPr id="4120" name="Picture 24" descr="https://encrypted-tbn0.gstatic.com/images?q=tbn:ANd9GcQJOZlwFsIeL7QvF7jRhSfZelplLT-QjtxzPVryzraqTTPAwAwq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263745" y="3429000"/>
            <a:ext cx="1143000" cy="1143001"/>
          </a:xfrm>
          <a:prstGeom prst="rect">
            <a:avLst/>
          </a:prstGeom>
          <a:noFill/>
        </p:spPr>
      </p:pic>
      <p:cxnSp>
        <p:nvCxnSpPr>
          <p:cNvPr id="29" name="Straight Arrow Connector 28"/>
          <p:cNvCxnSpPr/>
          <p:nvPr/>
        </p:nvCxnSpPr>
        <p:spPr>
          <a:xfrm flipH="1">
            <a:off x="5482945" y="2819400"/>
            <a:ext cx="762000" cy="8382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792013" y="3733800"/>
            <a:ext cx="1551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accounting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3658348" y="4038600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logs</a:t>
            </a:r>
            <a:endParaRPr lang="en-US" sz="2400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797145" y="4648200"/>
            <a:ext cx="0" cy="5334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rved Down Ribbon 34"/>
          <p:cNvSpPr/>
          <p:nvPr/>
        </p:nvSpPr>
        <p:spPr>
          <a:xfrm>
            <a:off x="1215745" y="5181600"/>
            <a:ext cx="7162800" cy="1219200"/>
          </a:xfrm>
          <a:prstGeom prst="ellipseRibbon">
            <a:avLst>
              <a:gd name="adj1" fmla="val 25000"/>
              <a:gd name="adj2" fmla="val 71084"/>
              <a:gd name="adj3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Parallel Workloads Archive</a:t>
            </a:r>
          </a:p>
          <a:p>
            <a:pPr algn="ctr"/>
            <a:r>
              <a:rPr lang="en-US" sz="2200" dirty="0" smtClean="0"/>
              <a:t>www.cs.huji.ac.il/labs/parallel/workload</a:t>
            </a:r>
            <a:endParaRPr lang="en-US" sz="2200" dirty="0"/>
          </a:p>
        </p:txBody>
      </p:sp>
      <p:sp>
        <p:nvSpPr>
          <p:cNvPr id="25" name="Title 3"/>
          <p:cNvSpPr txBox="1">
            <a:spLocks/>
          </p:cNvSpPr>
          <p:nvPr/>
        </p:nvSpPr>
        <p:spPr bwMode="auto">
          <a:xfrm>
            <a:off x="457200" y="3810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r>
              <a:rPr lang="en-US" kern="0" dirty="0" smtClean="0">
                <a:solidFill>
                  <a:srgbClr val="663300"/>
                </a:solidFill>
              </a:rPr>
              <a:t>Workloads</a:t>
            </a:r>
            <a:endParaRPr lang="en-US" kern="0" dirty="0">
              <a:solidFill>
                <a:srgbClr val="663300"/>
              </a:solidFill>
            </a:endParaRPr>
          </a:p>
        </p:txBody>
      </p:sp>
      <p:sp>
        <p:nvSpPr>
          <p:cNvPr id="27" name="Curved Down Ribbon 34"/>
          <p:cNvSpPr/>
          <p:nvPr/>
        </p:nvSpPr>
        <p:spPr>
          <a:xfrm>
            <a:off x="1219200" y="5181600"/>
            <a:ext cx="7162800" cy="1219200"/>
          </a:xfrm>
          <a:prstGeom prst="ellipseRibbon">
            <a:avLst>
              <a:gd name="adj1" fmla="val 25000"/>
              <a:gd name="adj2" fmla="val 71084"/>
              <a:gd name="adj3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Grid Workloads Archive</a:t>
            </a:r>
          </a:p>
          <a:p>
            <a:pPr algn="ctr"/>
            <a:r>
              <a:rPr lang="en-US" sz="2400" dirty="0"/>
              <a:t>gwa.ewi.tudelft.nl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7134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5" grpId="0" animBg="1"/>
      <p:bldP spid="2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http://clipart.edigg.com/1347619441/Assorted_Clipart/Containers_Clipart/thumbs/t_Containers01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6114" y="1905000"/>
            <a:ext cx="384048" cy="609600"/>
          </a:xfrm>
          <a:prstGeom prst="rect">
            <a:avLst/>
          </a:prstGeom>
          <a:noFill/>
        </p:spPr>
      </p:pic>
      <p:pic>
        <p:nvPicPr>
          <p:cNvPr id="4104" name="Picture 8" descr="http://clipart.edigg.com/1347619441/Assorted_Clipart/Containers_Clipart/thumbs/t_Containers00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5314" y="1828800"/>
            <a:ext cx="592665" cy="533399"/>
          </a:xfrm>
          <a:prstGeom prst="rect">
            <a:avLst/>
          </a:prstGeom>
          <a:noFill/>
        </p:spPr>
      </p:pic>
      <p:pic>
        <p:nvPicPr>
          <p:cNvPr id="4108" name="Picture 12" descr="http://clipart.edigg.com/1347619441/Assorted_Clipart/Containers_Clipart/thumbs/t_Containers001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714" y="2057400"/>
            <a:ext cx="560832" cy="609600"/>
          </a:xfrm>
          <a:prstGeom prst="rect">
            <a:avLst/>
          </a:prstGeom>
          <a:noFill/>
        </p:spPr>
      </p:pic>
      <p:pic>
        <p:nvPicPr>
          <p:cNvPr id="4114" name="Picture 18" descr="http://www.boulder.swri.edu/%7Eptamblyn/hercules/sit16.gif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908956" y="1143000"/>
            <a:ext cx="1701644" cy="1981200"/>
          </a:xfrm>
          <a:prstGeom prst="rect">
            <a:avLst/>
          </a:prstGeom>
          <a:noFill/>
        </p:spPr>
      </p:pic>
      <p:cxnSp>
        <p:nvCxnSpPr>
          <p:cNvPr id="17" name="Straight Arrow Connector 16"/>
          <p:cNvCxnSpPr/>
          <p:nvPr/>
        </p:nvCxnSpPr>
        <p:spPr>
          <a:xfrm>
            <a:off x="1727356" y="2209800"/>
            <a:ext cx="1016358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877314" y="2209800"/>
            <a:ext cx="9144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38863" y="2433935"/>
            <a:ext cx="700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jobs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5384956" y="1143000"/>
            <a:ext cx="1412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smtClean="0"/>
              <a:t>simulated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917874" y="3424535"/>
            <a:ext cx="2883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>
                <a:solidFill>
                  <a:srgbClr val="7030A0"/>
                </a:solidFill>
              </a:rPr>
              <a:t>p</a:t>
            </a:r>
            <a:r>
              <a:rPr lang="en-US" sz="2400" dirty="0" smtClean="0">
                <a:solidFill>
                  <a:srgbClr val="7030A0"/>
                </a:solidFill>
              </a:rPr>
              <a:t>erformance results</a:t>
            </a:r>
            <a:endParaRPr lang="en-US" sz="2400" dirty="0">
              <a:solidFill>
                <a:srgbClr val="7030A0"/>
              </a:solidFill>
            </a:endParaRPr>
          </a:p>
        </p:txBody>
      </p:sp>
      <p:pic>
        <p:nvPicPr>
          <p:cNvPr id="4116" name="Picture 20" descr="http://clipart.edigg.com/1347619441/People_Clipart/Activities_Clipart/thumbs/t_Activities007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85031" y="1752600"/>
            <a:ext cx="847725" cy="952500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5384956" y="1371600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scheduler</a:t>
            </a:r>
            <a:endParaRPr lang="en-US" sz="2400" dirty="0"/>
          </a:p>
        </p:txBody>
      </p:sp>
      <p:pic>
        <p:nvPicPr>
          <p:cNvPr id="4120" name="Picture 24" descr="https://encrypted-tbn0.gstatic.com/images?q=tbn:ANd9GcQJOZlwFsIeL7QvF7jRhSfZelplLT-QjtxzPVryzraqTTPAwAwq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8156" y="1676400"/>
            <a:ext cx="1143000" cy="1143001"/>
          </a:xfrm>
          <a:prstGeom prst="rect">
            <a:avLst/>
          </a:prstGeom>
          <a:noFill/>
        </p:spPr>
      </p:pic>
      <p:cxnSp>
        <p:nvCxnSpPr>
          <p:cNvPr id="29" name="Straight Arrow Connector 28"/>
          <p:cNvCxnSpPr/>
          <p:nvPr/>
        </p:nvCxnSpPr>
        <p:spPr>
          <a:xfrm>
            <a:off x="6527956" y="2819400"/>
            <a:ext cx="304800" cy="6096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flipH="1">
            <a:off x="508156" y="1295400"/>
            <a:ext cx="685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log</a:t>
            </a:r>
            <a:endParaRPr lang="en-US" sz="2400" dirty="0"/>
          </a:p>
        </p:txBody>
      </p:sp>
      <p:sp>
        <p:nvSpPr>
          <p:cNvPr id="18" name="Title 3"/>
          <p:cNvSpPr txBox="1">
            <a:spLocks/>
          </p:cNvSpPr>
          <p:nvPr/>
        </p:nvSpPr>
        <p:spPr bwMode="auto">
          <a:xfrm>
            <a:off x="457200" y="3810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r>
              <a:rPr lang="en-US" kern="0" dirty="0" smtClean="0">
                <a:solidFill>
                  <a:srgbClr val="663300"/>
                </a:solidFill>
              </a:rPr>
              <a:t>Using Workload Logs</a:t>
            </a:r>
            <a:endParaRPr lang="en-US" kern="0" dirty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02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Wave 53"/>
          <p:cNvSpPr/>
          <p:nvPr/>
        </p:nvSpPr>
        <p:spPr>
          <a:xfrm>
            <a:off x="3048000" y="6019800"/>
            <a:ext cx="1829314" cy="685800"/>
          </a:xfrm>
          <a:prstGeom prst="wave">
            <a:avLst>
              <a:gd name="adj1" fmla="val 7569"/>
              <a:gd name="adj2" fmla="val 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</a:t>
            </a:r>
            <a:r>
              <a:rPr lang="en-US" sz="2400" dirty="0" smtClean="0"/>
              <a:t>ose details</a:t>
            </a:r>
            <a:endParaRPr lang="en-US" sz="2400" dirty="0"/>
          </a:p>
        </p:txBody>
      </p:sp>
      <p:sp>
        <p:nvSpPr>
          <p:cNvPr id="53" name="Wave 52"/>
          <p:cNvSpPr/>
          <p:nvPr/>
        </p:nvSpPr>
        <p:spPr>
          <a:xfrm>
            <a:off x="4572000" y="2819400"/>
            <a:ext cx="1676400" cy="685800"/>
          </a:xfrm>
          <a:prstGeom prst="wave">
            <a:avLst>
              <a:gd name="adj1" fmla="val 7569"/>
              <a:gd name="adj2" fmla="val 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inflexible</a:t>
            </a:r>
            <a:endParaRPr lang="en-US" sz="2400" dirty="0"/>
          </a:p>
        </p:txBody>
      </p:sp>
      <p:pic>
        <p:nvPicPr>
          <p:cNvPr id="4102" name="Picture 6" descr="http://clipart.edigg.com/1347619441/Assorted_Clipart/Containers_Clipart/thumbs/t_Containers01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6114" y="1905000"/>
            <a:ext cx="384048" cy="609600"/>
          </a:xfrm>
          <a:prstGeom prst="rect">
            <a:avLst/>
          </a:prstGeom>
          <a:noFill/>
        </p:spPr>
      </p:pic>
      <p:pic>
        <p:nvPicPr>
          <p:cNvPr id="4104" name="Picture 8" descr="http://clipart.edigg.com/1347619441/Assorted_Clipart/Containers_Clipart/thumbs/t_Containers00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5314" y="1828800"/>
            <a:ext cx="592665" cy="533399"/>
          </a:xfrm>
          <a:prstGeom prst="rect">
            <a:avLst/>
          </a:prstGeom>
          <a:noFill/>
        </p:spPr>
      </p:pic>
      <p:pic>
        <p:nvPicPr>
          <p:cNvPr id="4108" name="Picture 12" descr="http://clipart.edigg.com/1347619441/Assorted_Clipart/Containers_Clipart/thumbs/t_Containers001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714" y="2057400"/>
            <a:ext cx="560832" cy="609600"/>
          </a:xfrm>
          <a:prstGeom prst="rect">
            <a:avLst/>
          </a:prstGeom>
          <a:noFill/>
        </p:spPr>
      </p:pic>
      <p:pic>
        <p:nvPicPr>
          <p:cNvPr id="4114" name="Picture 18" descr="http://www.boulder.swri.edu/%7Eptamblyn/hercules/sit16.gif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908956" y="1143000"/>
            <a:ext cx="1701644" cy="1981200"/>
          </a:xfrm>
          <a:prstGeom prst="rect">
            <a:avLst/>
          </a:prstGeom>
          <a:noFill/>
        </p:spPr>
      </p:pic>
      <p:cxnSp>
        <p:nvCxnSpPr>
          <p:cNvPr id="17" name="Straight Arrow Connector 16"/>
          <p:cNvCxnSpPr/>
          <p:nvPr/>
        </p:nvCxnSpPr>
        <p:spPr>
          <a:xfrm>
            <a:off x="1727356" y="2209800"/>
            <a:ext cx="1016358" cy="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877314" y="2209800"/>
            <a:ext cx="9144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38863" y="2433935"/>
            <a:ext cx="700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jobs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5384956" y="1143000"/>
            <a:ext cx="1412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smtClean="0"/>
              <a:t>simulated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917874" y="3424535"/>
            <a:ext cx="2883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>
                <a:solidFill>
                  <a:srgbClr val="7030A0"/>
                </a:solidFill>
              </a:rPr>
              <a:t>p</a:t>
            </a:r>
            <a:r>
              <a:rPr lang="en-US" sz="2400" dirty="0" smtClean="0">
                <a:solidFill>
                  <a:srgbClr val="7030A0"/>
                </a:solidFill>
              </a:rPr>
              <a:t>erformance results</a:t>
            </a:r>
            <a:endParaRPr lang="en-US" sz="2400" dirty="0">
              <a:solidFill>
                <a:srgbClr val="7030A0"/>
              </a:solidFill>
            </a:endParaRPr>
          </a:p>
        </p:txBody>
      </p:sp>
      <p:pic>
        <p:nvPicPr>
          <p:cNvPr id="4116" name="Picture 20" descr="http://clipart.edigg.com/1347619441/People_Clipart/Activities_Clipart/thumbs/t_Activities007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85031" y="1752600"/>
            <a:ext cx="847725" cy="952500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5384956" y="1371600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scheduler</a:t>
            </a:r>
            <a:endParaRPr lang="en-US" sz="2400" dirty="0"/>
          </a:p>
        </p:txBody>
      </p:sp>
      <p:pic>
        <p:nvPicPr>
          <p:cNvPr id="4120" name="Picture 24" descr="https://encrypted-tbn0.gstatic.com/images?q=tbn:ANd9GcQJOZlwFsIeL7QvF7jRhSfZelplLT-QjtxzPVryzraqTTPAwAwq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8156" y="1676400"/>
            <a:ext cx="1143000" cy="1143001"/>
          </a:xfrm>
          <a:prstGeom prst="rect">
            <a:avLst/>
          </a:prstGeom>
          <a:noFill/>
        </p:spPr>
      </p:pic>
      <p:cxnSp>
        <p:nvCxnSpPr>
          <p:cNvPr id="29" name="Straight Arrow Connector 28"/>
          <p:cNvCxnSpPr/>
          <p:nvPr/>
        </p:nvCxnSpPr>
        <p:spPr>
          <a:xfrm>
            <a:off x="6527956" y="2819400"/>
            <a:ext cx="304800" cy="6096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flipH="1">
            <a:off x="508156" y="1295400"/>
            <a:ext cx="685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log</a:t>
            </a:r>
            <a:endParaRPr lang="en-US" sz="2400" dirty="0"/>
          </a:p>
        </p:txBody>
      </p:sp>
      <p:pic>
        <p:nvPicPr>
          <p:cNvPr id="38" name="Picture 10" descr="http://clipart.edigg.com/1347619441/Assorted_Clipart/Containers_Clipart/thumbs/t_Containers009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41956" y="4800600"/>
            <a:ext cx="496062" cy="533400"/>
          </a:xfrm>
          <a:prstGeom prst="rect">
            <a:avLst/>
          </a:prstGeom>
          <a:noFill/>
        </p:spPr>
      </p:pic>
      <p:pic>
        <p:nvPicPr>
          <p:cNvPr id="18434" name="Picture 2" descr="https://encrypted-tbn0.google.com/images?q=tbn:ANd9GcSxjnplmWCcsu24gCelvpPGv_sOaOGm3ffOfaogWewq_x5JwUg5SQ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9556" y="3962400"/>
            <a:ext cx="2266950" cy="2019301"/>
          </a:xfrm>
          <a:prstGeom prst="rect">
            <a:avLst/>
          </a:prstGeom>
          <a:noFill/>
        </p:spPr>
      </p:pic>
      <p:cxnSp>
        <p:nvCxnSpPr>
          <p:cNvPr id="16" name="Straight Arrow Connector 15"/>
          <p:cNvCxnSpPr/>
          <p:nvPr/>
        </p:nvCxnSpPr>
        <p:spPr>
          <a:xfrm>
            <a:off x="1041556" y="2895600"/>
            <a:ext cx="0" cy="9906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18" descr="http://www.boulder.swri.edu/%7Eptamblyn/hercules/sit16.gif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908956" y="4114800"/>
            <a:ext cx="1701644" cy="1981200"/>
          </a:xfrm>
          <a:prstGeom prst="rect">
            <a:avLst/>
          </a:prstGeom>
          <a:noFill/>
        </p:spPr>
      </p:pic>
      <p:cxnSp>
        <p:nvCxnSpPr>
          <p:cNvPr id="31" name="Straight Arrow Connector 30"/>
          <p:cNvCxnSpPr/>
          <p:nvPr/>
        </p:nvCxnSpPr>
        <p:spPr>
          <a:xfrm>
            <a:off x="2489356" y="5181600"/>
            <a:ext cx="9144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877314" y="5181600"/>
            <a:ext cx="9144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0" descr="http://clipart.edigg.com/1347619441/People_Clipart/Activities_Clipart/thumbs/t_Activities007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85031" y="4724400"/>
            <a:ext cx="847725" cy="952500"/>
          </a:xfrm>
          <a:prstGeom prst="rect">
            <a:avLst/>
          </a:prstGeom>
          <a:noFill/>
        </p:spPr>
      </p:pic>
      <p:cxnSp>
        <p:nvCxnSpPr>
          <p:cNvPr id="37" name="Straight Arrow Connector 36"/>
          <p:cNvCxnSpPr/>
          <p:nvPr/>
        </p:nvCxnSpPr>
        <p:spPr>
          <a:xfrm flipV="1">
            <a:off x="6527956" y="3886200"/>
            <a:ext cx="304800" cy="6858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8" descr="http://clipart.edigg.com/1347619441/Assorted_Clipart/Containers_Clipart/thumbs/t_Containers00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56156" y="5105401"/>
            <a:ext cx="592665" cy="533399"/>
          </a:xfrm>
          <a:prstGeom prst="rect">
            <a:avLst/>
          </a:prstGeom>
          <a:noFill/>
        </p:spPr>
      </p:pic>
      <p:sp>
        <p:nvSpPr>
          <p:cNvPr id="44" name="TextBox 43"/>
          <p:cNvSpPr txBox="1"/>
          <p:nvPr/>
        </p:nvSpPr>
        <p:spPr>
          <a:xfrm>
            <a:off x="2203029" y="3733800"/>
            <a:ext cx="135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smtClean="0"/>
              <a:t>statistical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2489356" y="4038600"/>
            <a:ext cx="1048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model</a:t>
            </a:r>
            <a:endParaRPr lang="en-US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4038600" y="5634335"/>
            <a:ext cx="700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jobs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4016523" y="5334000"/>
            <a:ext cx="13174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</a:t>
            </a:r>
            <a:r>
              <a:rPr lang="en-US" sz="2400" dirty="0" smtClean="0"/>
              <a:t>ynthetic</a:t>
            </a:r>
            <a:endParaRPr lang="en-US" sz="2400" dirty="0"/>
          </a:p>
        </p:txBody>
      </p:sp>
      <p:sp>
        <p:nvSpPr>
          <p:cNvPr id="50" name="Explosion 1 49"/>
          <p:cNvSpPr/>
          <p:nvPr/>
        </p:nvSpPr>
        <p:spPr>
          <a:xfrm>
            <a:off x="3733800" y="1981200"/>
            <a:ext cx="2438400" cy="1219200"/>
          </a:xfrm>
          <a:prstGeom prst="irregularSeal1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realism</a:t>
            </a:r>
            <a:endParaRPr lang="en-US" sz="2400" dirty="0"/>
          </a:p>
        </p:txBody>
      </p:sp>
      <p:sp>
        <p:nvSpPr>
          <p:cNvPr id="51" name="Explosion 1 50"/>
          <p:cNvSpPr/>
          <p:nvPr/>
        </p:nvSpPr>
        <p:spPr>
          <a:xfrm>
            <a:off x="1828800" y="5181600"/>
            <a:ext cx="2438400" cy="1219200"/>
          </a:xfrm>
          <a:prstGeom prst="irregularSeal1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flexibility</a:t>
            </a:r>
            <a:endParaRPr lang="en-US" sz="2400" dirty="0"/>
          </a:p>
        </p:txBody>
      </p:sp>
      <p:sp>
        <p:nvSpPr>
          <p:cNvPr id="34" name="Title 3"/>
          <p:cNvSpPr txBox="1">
            <a:spLocks/>
          </p:cNvSpPr>
          <p:nvPr/>
        </p:nvSpPr>
        <p:spPr bwMode="auto">
          <a:xfrm>
            <a:off x="457200" y="3810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r>
              <a:rPr lang="en-US" kern="0" dirty="0" smtClean="0">
                <a:solidFill>
                  <a:srgbClr val="663300"/>
                </a:solidFill>
              </a:rPr>
              <a:t>Using Workload Logs</a:t>
            </a:r>
            <a:endParaRPr lang="en-US" kern="0" dirty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46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3" grpId="0" animBg="1"/>
      <p:bldP spid="50" grpId="0" animBg="1"/>
      <p:bldP spid="5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But…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Logs provide only a single data point</a:t>
            </a:r>
          </a:p>
          <a:p>
            <a:r>
              <a:rPr lang="en-US" dirty="0" smtClean="0"/>
              <a:t>Logs are inflexible</a:t>
            </a:r>
          </a:p>
          <a:p>
            <a:pPr lvl="1"/>
            <a:r>
              <a:rPr lang="en-US" dirty="0" smtClean="0"/>
              <a:t>Can’t adjust to different system configurations</a:t>
            </a:r>
          </a:p>
          <a:p>
            <a:pPr lvl="1"/>
            <a:r>
              <a:rPr lang="en-US" dirty="0" smtClean="0"/>
              <a:t>Can’t change parameters to see their effect</a:t>
            </a:r>
          </a:p>
          <a:p>
            <a:r>
              <a:rPr lang="en-US" dirty="0" smtClean="0"/>
              <a:t>Logs may require cleaning</a:t>
            </a:r>
          </a:p>
          <a:p>
            <a:r>
              <a:rPr lang="en-US" dirty="0" smtClean="0"/>
              <a:t>Logs are actually </a:t>
            </a:r>
            <a:r>
              <a:rPr lang="en-US" dirty="0" smtClean="0">
                <a:solidFill>
                  <a:srgbClr val="92D050"/>
                </a:solidFill>
              </a:rPr>
              <a:t>unsuitable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for evaluating diverse systems</a:t>
            </a:r>
          </a:p>
          <a:p>
            <a:pPr lvl="1"/>
            <a:r>
              <a:rPr lang="en-US" dirty="0" smtClean="0"/>
              <a:t>Contain a “signature” of the original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54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“Signature”</a:t>
            </a:r>
            <a:endParaRPr lang="en-US" altLang="en-US" dirty="0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343400"/>
          </a:xfrm>
        </p:spPr>
        <p:txBody>
          <a:bodyPr/>
          <a:lstStyle/>
          <a:p>
            <a:r>
              <a:rPr lang="en-US" altLang="en-US" dirty="0"/>
              <a:t>A </a:t>
            </a:r>
            <a:r>
              <a:rPr lang="en-US" altLang="en-US" dirty="0" smtClean="0"/>
              <a:t>log reflects </a:t>
            </a:r>
            <a:r>
              <a:rPr lang="en-US" altLang="en-US" dirty="0"/>
              <a:t>the behavior of the scheduler on the traced system</a:t>
            </a:r>
          </a:p>
          <a:p>
            <a:r>
              <a:rPr lang="en-US" altLang="en-US" dirty="0" smtClean="0"/>
              <a:t>… and </a:t>
            </a:r>
            <a:r>
              <a:rPr lang="en-US" altLang="en-US" dirty="0"/>
              <a:t>its interaction with the users</a:t>
            </a:r>
          </a:p>
          <a:p>
            <a:r>
              <a:rPr lang="en-US" altLang="en-US" dirty="0" smtClean="0"/>
              <a:t>… and </a:t>
            </a:r>
            <a:r>
              <a:rPr lang="en-US" altLang="en-US" dirty="0"/>
              <a:t>the users’ response to its performance</a:t>
            </a:r>
          </a:p>
          <a:p>
            <a:r>
              <a:rPr lang="en-US" altLang="en-US" dirty="0" smtClean="0"/>
              <a:t>So there is no such thing as a “true workload”</a:t>
            </a:r>
          </a:p>
          <a:p>
            <a:r>
              <a:rPr lang="en-US" altLang="en-US" dirty="0" smtClean="0"/>
              <a:t>Using a log </a:t>
            </a:r>
            <a:r>
              <a:rPr lang="en-US" altLang="en-US" dirty="0"/>
              <a:t>to evaluate </a:t>
            </a:r>
            <a:r>
              <a:rPr lang="en-US" altLang="en-US" dirty="0">
                <a:solidFill>
                  <a:srgbClr val="92D050"/>
                </a:solidFill>
              </a:rPr>
              <a:t>another</a:t>
            </a:r>
            <a:r>
              <a:rPr lang="en-US" altLang="en-US" dirty="0"/>
              <a:t> scheduler may lead to </a:t>
            </a:r>
            <a:r>
              <a:rPr lang="en-US" altLang="en-US" dirty="0">
                <a:solidFill>
                  <a:srgbClr val="92D050"/>
                </a:solidFill>
              </a:rPr>
              <a:t>unreliable</a:t>
            </a:r>
            <a:r>
              <a:rPr lang="en-US" altLang="en-US" dirty="0"/>
              <a:t> results!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37577" y="6579350"/>
            <a:ext cx="2823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Shmueli</a:t>
            </a:r>
            <a:r>
              <a:rPr lang="en-US" sz="1200" dirty="0"/>
              <a:t> </a:t>
            </a:r>
            <a:r>
              <a:rPr lang="en-US" sz="1200" dirty="0" smtClean="0"/>
              <a:t> &amp; </a:t>
            </a:r>
            <a:r>
              <a:rPr lang="en-US" sz="1200" dirty="0" err="1" smtClean="0"/>
              <a:t>Feitelson</a:t>
            </a:r>
            <a:r>
              <a:rPr lang="en-US" sz="1200" dirty="0" smtClean="0"/>
              <a:t>, MASCOTS 2006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1663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10600" cy="1752600"/>
          </a:xfrm>
        </p:spPr>
        <p:txBody>
          <a:bodyPr/>
          <a:lstStyle/>
          <a:p>
            <a:pPr marL="0" indent="7938">
              <a:buFontTx/>
              <a:buNone/>
            </a:pPr>
            <a:r>
              <a:rPr lang="en-US" altLang="en-US" sz="2800"/>
              <a:t>Step 1: generate traces</a:t>
            </a:r>
          </a:p>
          <a:p>
            <a:pPr marL="407988" lvl="1"/>
            <a:r>
              <a:rPr lang="en-US" altLang="en-US" sz="2400"/>
              <a:t>FCFS – a simple scheduler that cannot support a high load</a:t>
            </a:r>
          </a:p>
          <a:p>
            <a:pPr marL="407988" lvl="1"/>
            <a:r>
              <a:rPr lang="en-US" altLang="en-US" sz="2400"/>
              <a:t>EASY – a more efficient backfilling scheduler</a:t>
            </a:r>
          </a:p>
        </p:txBody>
      </p:sp>
      <p:sp>
        <p:nvSpPr>
          <p:cNvPr id="140296" name="Rectangle 8"/>
          <p:cNvSpPr>
            <a:spLocks noChangeArrowheads="1"/>
          </p:cNvSpPr>
          <p:nvPr/>
        </p:nvSpPr>
        <p:spPr bwMode="auto">
          <a:xfrm>
            <a:off x="457200" y="2743200"/>
            <a:ext cx="3859213" cy="1736725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297" name="Freeform 9"/>
          <p:cNvSpPr>
            <a:spLocks/>
          </p:cNvSpPr>
          <p:nvPr/>
        </p:nvSpPr>
        <p:spPr bwMode="auto">
          <a:xfrm>
            <a:off x="457200" y="2743200"/>
            <a:ext cx="3859213" cy="1736725"/>
          </a:xfrm>
          <a:custGeom>
            <a:avLst/>
            <a:gdLst>
              <a:gd name="T0" fmla="*/ 6078 w 12156"/>
              <a:gd name="T1" fmla="*/ 5469 h 5469"/>
              <a:gd name="T2" fmla="*/ 0 w 12156"/>
              <a:gd name="T3" fmla="*/ 5469 h 5469"/>
              <a:gd name="T4" fmla="*/ 0 w 12156"/>
              <a:gd name="T5" fmla="*/ 0 h 5469"/>
              <a:gd name="T6" fmla="*/ 12156 w 12156"/>
              <a:gd name="T7" fmla="*/ 0 h 5469"/>
              <a:gd name="T8" fmla="*/ 12156 w 12156"/>
              <a:gd name="T9" fmla="*/ 5469 h 5469"/>
              <a:gd name="T10" fmla="*/ 6078 w 12156"/>
              <a:gd name="T11" fmla="*/ 5469 h 5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156" h="5469">
                <a:moveTo>
                  <a:pt x="6078" y="5469"/>
                </a:moveTo>
                <a:lnTo>
                  <a:pt x="0" y="5469"/>
                </a:lnTo>
                <a:lnTo>
                  <a:pt x="0" y="0"/>
                </a:lnTo>
                <a:lnTo>
                  <a:pt x="12156" y="0"/>
                </a:lnTo>
                <a:lnTo>
                  <a:pt x="12156" y="5469"/>
                </a:lnTo>
                <a:lnTo>
                  <a:pt x="6078" y="5469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298" name="Rectangle 10"/>
          <p:cNvSpPr>
            <a:spLocks noChangeArrowheads="1"/>
          </p:cNvSpPr>
          <p:nvPr/>
        </p:nvSpPr>
        <p:spPr bwMode="auto">
          <a:xfrm>
            <a:off x="968375" y="2832100"/>
            <a:ext cx="27792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600" dirty="0">
                <a:solidFill>
                  <a:srgbClr val="000000"/>
                </a:solidFill>
              </a:rPr>
              <a:t>site-level </a:t>
            </a:r>
            <a:r>
              <a:rPr lang="en-US" altLang="en-US" sz="2600" dirty="0" smtClean="0">
                <a:solidFill>
                  <a:srgbClr val="000000"/>
                </a:solidFill>
              </a:rPr>
              <a:t>dynamics</a:t>
            </a:r>
            <a:endParaRPr lang="en-US" altLang="en-US" dirty="0"/>
          </a:p>
        </p:txBody>
      </p:sp>
      <p:sp>
        <p:nvSpPr>
          <p:cNvPr id="140299" name="Rectangle 11"/>
          <p:cNvSpPr>
            <a:spLocks noChangeArrowheads="1"/>
          </p:cNvSpPr>
          <p:nvPr/>
        </p:nvSpPr>
        <p:spPr bwMode="auto">
          <a:xfrm>
            <a:off x="2579688" y="3322638"/>
            <a:ext cx="1544637" cy="771525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00" name="Freeform 12"/>
          <p:cNvSpPr>
            <a:spLocks/>
          </p:cNvSpPr>
          <p:nvPr/>
        </p:nvSpPr>
        <p:spPr bwMode="auto">
          <a:xfrm>
            <a:off x="2579688" y="3322638"/>
            <a:ext cx="1544637" cy="771525"/>
          </a:xfrm>
          <a:custGeom>
            <a:avLst/>
            <a:gdLst>
              <a:gd name="T0" fmla="*/ 2431 w 4862"/>
              <a:gd name="T1" fmla="*/ 2431 h 2431"/>
              <a:gd name="T2" fmla="*/ 0 w 4862"/>
              <a:gd name="T3" fmla="*/ 2431 h 2431"/>
              <a:gd name="T4" fmla="*/ 0 w 4862"/>
              <a:gd name="T5" fmla="*/ 0 h 2431"/>
              <a:gd name="T6" fmla="*/ 4862 w 4862"/>
              <a:gd name="T7" fmla="*/ 0 h 2431"/>
              <a:gd name="T8" fmla="*/ 4862 w 4862"/>
              <a:gd name="T9" fmla="*/ 2431 h 2431"/>
              <a:gd name="T10" fmla="*/ 2431 w 4862"/>
              <a:gd name="T11" fmla="*/ 2431 h 2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862" h="2431">
                <a:moveTo>
                  <a:pt x="2431" y="2431"/>
                </a:moveTo>
                <a:lnTo>
                  <a:pt x="0" y="2431"/>
                </a:lnTo>
                <a:lnTo>
                  <a:pt x="0" y="0"/>
                </a:lnTo>
                <a:lnTo>
                  <a:pt x="4862" y="0"/>
                </a:lnTo>
                <a:lnTo>
                  <a:pt x="4862" y="2431"/>
                </a:lnTo>
                <a:lnTo>
                  <a:pt x="2431" y="2431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01" name="Rectangle 13"/>
          <p:cNvSpPr>
            <a:spLocks noChangeArrowheads="1"/>
          </p:cNvSpPr>
          <p:nvPr/>
        </p:nvSpPr>
        <p:spPr bwMode="auto">
          <a:xfrm>
            <a:off x="2928938" y="3525838"/>
            <a:ext cx="862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600" dirty="0">
                <a:solidFill>
                  <a:srgbClr val="000000"/>
                </a:solidFill>
              </a:rPr>
              <a:t>FCFS</a:t>
            </a:r>
            <a:endParaRPr lang="en-US" altLang="en-US" dirty="0"/>
          </a:p>
        </p:txBody>
      </p:sp>
      <p:sp>
        <p:nvSpPr>
          <p:cNvPr id="140302" name="Rectangle 14"/>
          <p:cNvSpPr>
            <a:spLocks noChangeArrowheads="1"/>
          </p:cNvSpPr>
          <p:nvPr/>
        </p:nvSpPr>
        <p:spPr bwMode="auto">
          <a:xfrm>
            <a:off x="650875" y="3322638"/>
            <a:ext cx="1349375" cy="771525"/>
          </a:xfrm>
          <a:prstGeom prst="rect">
            <a:avLst/>
          </a:prstGeom>
          <a:solidFill>
            <a:srgbClr val="FFFFCC"/>
          </a:solidFill>
          <a:ln w="12700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/>
          <a:p>
            <a:endParaRPr lang="en-US"/>
          </a:p>
        </p:txBody>
      </p:sp>
      <p:sp>
        <p:nvSpPr>
          <p:cNvPr id="140303" name="Freeform 15"/>
          <p:cNvSpPr>
            <a:spLocks/>
          </p:cNvSpPr>
          <p:nvPr/>
        </p:nvSpPr>
        <p:spPr bwMode="auto">
          <a:xfrm>
            <a:off x="650875" y="3322638"/>
            <a:ext cx="1349375" cy="771525"/>
          </a:xfrm>
          <a:custGeom>
            <a:avLst/>
            <a:gdLst>
              <a:gd name="T0" fmla="*/ 2127 w 4254"/>
              <a:gd name="T1" fmla="*/ 2431 h 2431"/>
              <a:gd name="T2" fmla="*/ 0 w 4254"/>
              <a:gd name="T3" fmla="*/ 2431 h 2431"/>
              <a:gd name="T4" fmla="*/ 0 w 4254"/>
              <a:gd name="T5" fmla="*/ 0 h 2431"/>
              <a:gd name="T6" fmla="*/ 4254 w 4254"/>
              <a:gd name="T7" fmla="*/ 0 h 2431"/>
              <a:gd name="T8" fmla="*/ 4254 w 4254"/>
              <a:gd name="T9" fmla="*/ 2431 h 2431"/>
              <a:gd name="T10" fmla="*/ 2127 w 4254"/>
              <a:gd name="T11" fmla="*/ 2431 h 2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54" h="2431">
                <a:moveTo>
                  <a:pt x="2127" y="2431"/>
                </a:moveTo>
                <a:lnTo>
                  <a:pt x="0" y="2431"/>
                </a:lnTo>
                <a:lnTo>
                  <a:pt x="0" y="0"/>
                </a:lnTo>
                <a:lnTo>
                  <a:pt x="4254" y="0"/>
                </a:lnTo>
                <a:lnTo>
                  <a:pt x="4254" y="2431"/>
                </a:lnTo>
                <a:lnTo>
                  <a:pt x="2127" y="2431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04" name="Rectangle 16"/>
          <p:cNvSpPr>
            <a:spLocks noChangeArrowheads="1"/>
          </p:cNvSpPr>
          <p:nvPr/>
        </p:nvSpPr>
        <p:spPr bwMode="auto">
          <a:xfrm>
            <a:off x="927100" y="3525838"/>
            <a:ext cx="8080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600">
                <a:solidFill>
                  <a:srgbClr val="000000"/>
                </a:solidFill>
              </a:rPr>
              <a:t>users</a:t>
            </a:r>
            <a:endParaRPr lang="en-US" altLang="en-US"/>
          </a:p>
        </p:txBody>
      </p:sp>
      <p:sp>
        <p:nvSpPr>
          <p:cNvPr id="140305" name="Freeform 17"/>
          <p:cNvSpPr>
            <a:spLocks/>
          </p:cNvSpPr>
          <p:nvPr/>
        </p:nvSpPr>
        <p:spPr bwMode="auto">
          <a:xfrm>
            <a:off x="2406650" y="3649663"/>
            <a:ext cx="173038" cy="115887"/>
          </a:xfrm>
          <a:custGeom>
            <a:avLst/>
            <a:gdLst>
              <a:gd name="T0" fmla="*/ 547 w 547"/>
              <a:gd name="T1" fmla="*/ 182 h 365"/>
              <a:gd name="T2" fmla="*/ 0 w 547"/>
              <a:gd name="T3" fmla="*/ 365 h 365"/>
              <a:gd name="T4" fmla="*/ 0 w 547"/>
              <a:gd name="T5" fmla="*/ 0 h 365"/>
              <a:gd name="T6" fmla="*/ 547 w 547"/>
              <a:gd name="T7" fmla="*/ 182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7" h="365">
                <a:moveTo>
                  <a:pt x="547" y="182"/>
                </a:moveTo>
                <a:lnTo>
                  <a:pt x="0" y="365"/>
                </a:lnTo>
                <a:lnTo>
                  <a:pt x="0" y="0"/>
                </a:lnTo>
                <a:lnTo>
                  <a:pt x="547" y="18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06" name="Line 18"/>
          <p:cNvSpPr>
            <a:spLocks noChangeShapeType="1"/>
          </p:cNvSpPr>
          <p:nvPr/>
        </p:nvSpPr>
        <p:spPr bwMode="auto">
          <a:xfrm>
            <a:off x="2000250" y="3708400"/>
            <a:ext cx="441325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07" name="Line 19"/>
          <p:cNvSpPr>
            <a:spLocks noChangeShapeType="1"/>
          </p:cNvSpPr>
          <p:nvPr/>
        </p:nvSpPr>
        <p:spPr bwMode="auto">
          <a:xfrm>
            <a:off x="3351213" y="4094163"/>
            <a:ext cx="1587" cy="1920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08" name="Line 20"/>
          <p:cNvSpPr>
            <a:spLocks noChangeShapeType="1"/>
          </p:cNvSpPr>
          <p:nvPr/>
        </p:nvSpPr>
        <p:spPr bwMode="auto">
          <a:xfrm flipH="1">
            <a:off x="1422400" y="4286250"/>
            <a:ext cx="1928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09" name="Freeform 21"/>
          <p:cNvSpPr>
            <a:spLocks/>
          </p:cNvSpPr>
          <p:nvPr/>
        </p:nvSpPr>
        <p:spPr bwMode="auto">
          <a:xfrm>
            <a:off x="1363663" y="4094163"/>
            <a:ext cx="115887" cy="173037"/>
          </a:xfrm>
          <a:custGeom>
            <a:avLst/>
            <a:gdLst>
              <a:gd name="T0" fmla="*/ 182 w 364"/>
              <a:gd name="T1" fmla="*/ 0 h 547"/>
              <a:gd name="T2" fmla="*/ 364 w 364"/>
              <a:gd name="T3" fmla="*/ 547 h 547"/>
              <a:gd name="T4" fmla="*/ 0 w 364"/>
              <a:gd name="T5" fmla="*/ 547 h 547"/>
              <a:gd name="T6" fmla="*/ 182 w 364"/>
              <a:gd name="T7" fmla="*/ 0 h 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4" h="547">
                <a:moveTo>
                  <a:pt x="182" y="0"/>
                </a:moveTo>
                <a:lnTo>
                  <a:pt x="364" y="547"/>
                </a:lnTo>
                <a:lnTo>
                  <a:pt x="0" y="547"/>
                </a:lnTo>
                <a:lnTo>
                  <a:pt x="18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10" name="Line 22"/>
          <p:cNvSpPr>
            <a:spLocks noChangeShapeType="1"/>
          </p:cNvSpPr>
          <p:nvPr/>
        </p:nvSpPr>
        <p:spPr bwMode="auto">
          <a:xfrm flipV="1">
            <a:off x="1422400" y="4232275"/>
            <a:ext cx="1588" cy="539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11" name="Freeform 23"/>
          <p:cNvSpPr>
            <a:spLocks/>
          </p:cNvSpPr>
          <p:nvPr/>
        </p:nvSpPr>
        <p:spPr bwMode="auto">
          <a:xfrm>
            <a:off x="5562600" y="3655333"/>
            <a:ext cx="173037" cy="115887"/>
          </a:xfrm>
          <a:custGeom>
            <a:avLst/>
            <a:gdLst>
              <a:gd name="T0" fmla="*/ 547 w 547"/>
              <a:gd name="T1" fmla="*/ 182 h 365"/>
              <a:gd name="T2" fmla="*/ 0 w 547"/>
              <a:gd name="T3" fmla="*/ 365 h 365"/>
              <a:gd name="T4" fmla="*/ 0 w 547"/>
              <a:gd name="T5" fmla="*/ 0 h 365"/>
              <a:gd name="T6" fmla="*/ 547 w 547"/>
              <a:gd name="T7" fmla="*/ 182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7" h="365">
                <a:moveTo>
                  <a:pt x="547" y="182"/>
                </a:moveTo>
                <a:lnTo>
                  <a:pt x="0" y="365"/>
                </a:lnTo>
                <a:lnTo>
                  <a:pt x="0" y="0"/>
                </a:lnTo>
                <a:lnTo>
                  <a:pt x="547" y="1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>
            <a:outerShdw blurRad="50800" dist="50800" dir="5400000" algn="ctr" rotWithShape="0">
              <a:schemeClr val="bg1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12" name="Line 24"/>
          <p:cNvSpPr>
            <a:spLocks noChangeShapeType="1"/>
          </p:cNvSpPr>
          <p:nvPr/>
        </p:nvSpPr>
        <p:spPr bwMode="auto">
          <a:xfrm flipV="1">
            <a:off x="4124325" y="3706813"/>
            <a:ext cx="1438275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13" name="Rectangle 25"/>
          <p:cNvSpPr>
            <a:spLocks noChangeArrowheads="1"/>
          </p:cNvSpPr>
          <p:nvPr/>
        </p:nvSpPr>
        <p:spPr bwMode="auto">
          <a:xfrm>
            <a:off x="5715000" y="3128963"/>
            <a:ext cx="1736725" cy="1157287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14" name="Freeform 26"/>
          <p:cNvSpPr>
            <a:spLocks/>
          </p:cNvSpPr>
          <p:nvPr/>
        </p:nvSpPr>
        <p:spPr bwMode="auto">
          <a:xfrm>
            <a:off x="5715000" y="3128963"/>
            <a:ext cx="1736725" cy="1157287"/>
          </a:xfrm>
          <a:custGeom>
            <a:avLst/>
            <a:gdLst>
              <a:gd name="T0" fmla="*/ 2735 w 5470"/>
              <a:gd name="T1" fmla="*/ 3646 h 3646"/>
              <a:gd name="T2" fmla="*/ 0 w 5470"/>
              <a:gd name="T3" fmla="*/ 3646 h 3646"/>
              <a:gd name="T4" fmla="*/ 0 w 5470"/>
              <a:gd name="T5" fmla="*/ 0 h 3646"/>
              <a:gd name="T6" fmla="*/ 5470 w 5470"/>
              <a:gd name="T7" fmla="*/ 0 h 3646"/>
              <a:gd name="T8" fmla="*/ 5470 w 5470"/>
              <a:gd name="T9" fmla="*/ 3646 h 3646"/>
              <a:gd name="T10" fmla="*/ 2735 w 5470"/>
              <a:gd name="T11" fmla="*/ 3646 h 36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470" h="3646">
                <a:moveTo>
                  <a:pt x="2735" y="3646"/>
                </a:moveTo>
                <a:lnTo>
                  <a:pt x="0" y="3646"/>
                </a:lnTo>
                <a:lnTo>
                  <a:pt x="0" y="0"/>
                </a:lnTo>
                <a:lnTo>
                  <a:pt x="5470" y="0"/>
                </a:lnTo>
                <a:lnTo>
                  <a:pt x="5470" y="3646"/>
                </a:lnTo>
                <a:lnTo>
                  <a:pt x="2735" y="364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15" name="Rectangle 27"/>
          <p:cNvSpPr>
            <a:spLocks noChangeArrowheads="1"/>
          </p:cNvSpPr>
          <p:nvPr/>
        </p:nvSpPr>
        <p:spPr bwMode="auto">
          <a:xfrm>
            <a:off x="5983288" y="3343275"/>
            <a:ext cx="1212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600" dirty="0">
                <a:solidFill>
                  <a:srgbClr val="000000"/>
                </a:solidFill>
              </a:rPr>
              <a:t>low </a:t>
            </a:r>
            <a:r>
              <a:rPr lang="en-US" altLang="en-US" sz="2600" dirty="0" smtClean="0">
                <a:solidFill>
                  <a:srgbClr val="000000"/>
                </a:solidFill>
              </a:rPr>
              <a:t>load</a:t>
            </a:r>
            <a:endParaRPr lang="en-US" altLang="en-US" dirty="0"/>
          </a:p>
        </p:txBody>
      </p:sp>
      <p:sp>
        <p:nvSpPr>
          <p:cNvPr id="140316" name="Rectangle 28"/>
          <p:cNvSpPr>
            <a:spLocks noChangeArrowheads="1"/>
          </p:cNvSpPr>
          <p:nvPr/>
        </p:nvSpPr>
        <p:spPr bwMode="auto">
          <a:xfrm>
            <a:off x="6099746" y="3706813"/>
            <a:ext cx="10377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600" dirty="0" smtClean="0">
                <a:solidFill>
                  <a:schemeClr val="bg2"/>
                </a:solidFill>
              </a:rPr>
              <a:t>activity</a:t>
            </a:r>
            <a:endParaRPr lang="en-US" altLang="en-US" dirty="0">
              <a:solidFill>
                <a:schemeClr val="bg2"/>
              </a:solidFill>
            </a:endParaRPr>
          </a:p>
        </p:txBody>
      </p:sp>
      <p:sp>
        <p:nvSpPr>
          <p:cNvPr id="140319" name="Rectangle 31"/>
          <p:cNvSpPr>
            <a:spLocks noChangeArrowheads="1"/>
          </p:cNvSpPr>
          <p:nvPr/>
        </p:nvSpPr>
        <p:spPr bwMode="auto">
          <a:xfrm>
            <a:off x="457200" y="4903788"/>
            <a:ext cx="3859213" cy="1736725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20" name="Freeform 32"/>
          <p:cNvSpPr>
            <a:spLocks/>
          </p:cNvSpPr>
          <p:nvPr/>
        </p:nvSpPr>
        <p:spPr bwMode="auto">
          <a:xfrm>
            <a:off x="457200" y="4903788"/>
            <a:ext cx="3859213" cy="1736725"/>
          </a:xfrm>
          <a:custGeom>
            <a:avLst/>
            <a:gdLst>
              <a:gd name="T0" fmla="*/ 6078 w 12156"/>
              <a:gd name="T1" fmla="*/ 5469 h 5469"/>
              <a:gd name="T2" fmla="*/ 0 w 12156"/>
              <a:gd name="T3" fmla="*/ 5469 h 5469"/>
              <a:gd name="T4" fmla="*/ 0 w 12156"/>
              <a:gd name="T5" fmla="*/ 0 h 5469"/>
              <a:gd name="T6" fmla="*/ 12156 w 12156"/>
              <a:gd name="T7" fmla="*/ 0 h 5469"/>
              <a:gd name="T8" fmla="*/ 12156 w 12156"/>
              <a:gd name="T9" fmla="*/ 5469 h 5469"/>
              <a:gd name="T10" fmla="*/ 6078 w 12156"/>
              <a:gd name="T11" fmla="*/ 5469 h 5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156" h="5469">
                <a:moveTo>
                  <a:pt x="6078" y="5469"/>
                </a:moveTo>
                <a:lnTo>
                  <a:pt x="0" y="5469"/>
                </a:lnTo>
                <a:lnTo>
                  <a:pt x="0" y="0"/>
                </a:lnTo>
                <a:lnTo>
                  <a:pt x="12156" y="0"/>
                </a:lnTo>
                <a:lnTo>
                  <a:pt x="12156" y="5469"/>
                </a:lnTo>
                <a:lnTo>
                  <a:pt x="6078" y="5469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21" name="Rectangle 33"/>
          <p:cNvSpPr>
            <a:spLocks noChangeArrowheads="1"/>
          </p:cNvSpPr>
          <p:nvPr/>
        </p:nvSpPr>
        <p:spPr bwMode="auto">
          <a:xfrm>
            <a:off x="968375" y="4995863"/>
            <a:ext cx="27792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600" dirty="0">
                <a:solidFill>
                  <a:srgbClr val="000000"/>
                </a:solidFill>
              </a:rPr>
              <a:t>site-level </a:t>
            </a:r>
            <a:r>
              <a:rPr lang="en-US" altLang="en-US" sz="2600" dirty="0" smtClean="0">
                <a:solidFill>
                  <a:srgbClr val="000000"/>
                </a:solidFill>
              </a:rPr>
              <a:t>dynamics</a:t>
            </a:r>
            <a:endParaRPr lang="en-US" altLang="en-US" dirty="0"/>
          </a:p>
        </p:txBody>
      </p:sp>
      <p:sp>
        <p:nvSpPr>
          <p:cNvPr id="140322" name="Rectangle 34"/>
          <p:cNvSpPr>
            <a:spLocks noChangeArrowheads="1"/>
          </p:cNvSpPr>
          <p:nvPr/>
        </p:nvSpPr>
        <p:spPr bwMode="auto">
          <a:xfrm>
            <a:off x="2579688" y="5483225"/>
            <a:ext cx="1544637" cy="771525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23" name="Freeform 35"/>
          <p:cNvSpPr>
            <a:spLocks/>
          </p:cNvSpPr>
          <p:nvPr/>
        </p:nvSpPr>
        <p:spPr bwMode="auto">
          <a:xfrm>
            <a:off x="2579688" y="5483225"/>
            <a:ext cx="1544637" cy="771525"/>
          </a:xfrm>
          <a:custGeom>
            <a:avLst/>
            <a:gdLst>
              <a:gd name="T0" fmla="*/ 2431 w 4862"/>
              <a:gd name="T1" fmla="*/ 2431 h 2431"/>
              <a:gd name="T2" fmla="*/ 0 w 4862"/>
              <a:gd name="T3" fmla="*/ 2431 h 2431"/>
              <a:gd name="T4" fmla="*/ 0 w 4862"/>
              <a:gd name="T5" fmla="*/ 0 h 2431"/>
              <a:gd name="T6" fmla="*/ 4862 w 4862"/>
              <a:gd name="T7" fmla="*/ 0 h 2431"/>
              <a:gd name="T8" fmla="*/ 4862 w 4862"/>
              <a:gd name="T9" fmla="*/ 2431 h 2431"/>
              <a:gd name="T10" fmla="*/ 2431 w 4862"/>
              <a:gd name="T11" fmla="*/ 2431 h 2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862" h="2431">
                <a:moveTo>
                  <a:pt x="2431" y="2431"/>
                </a:moveTo>
                <a:lnTo>
                  <a:pt x="0" y="2431"/>
                </a:lnTo>
                <a:lnTo>
                  <a:pt x="0" y="0"/>
                </a:lnTo>
                <a:lnTo>
                  <a:pt x="4862" y="0"/>
                </a:lnTo>
                <a:lnTo>
                  <a:pt x="4862" y="2431"/>
                </a:lnTo>
                <a:lnTo>
                  <a:pt x="2431" y="2431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24" name="Rectangle 36"/>
          <p:cNvSpPr>
            <a:spLocks noChangeArrowheads="1"/>
          </p:cNvSpPr>
          <p:nvPr/>
        </p:nvSpPr>
        <p:spPr bwMode="auto">
          <a:xfrm>
            <a:off x="2917825" y="5680075"/>
            <a:ext cx="882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600">
                <a:solidFill>
                  <a:srgbClr val="000000"/>
                </a:solidFill>
              </a:rPr>
              <a:t>EASY</a:t>
            </a:r>
            <a:endParaRPr lang="en-US" altLang="en-US"/>
          </a:p>
        </p:txBody>
      </p:sp>
      <p:sp>
        <p:nvSpPr>
          <p:cNvPr id="140325" name="Rectangle 37"/>
          <p:cNvSpPr>
            <a:spLocks noChangeArrowheads="1"/>
          </p:cNvSpPr>
          <p:nvPr/>
        </p:nvSpPr>
        <p:spPr bwMode="auto">
          <a:xfrm>
            <a:off x="650875" y="5483225"/>
            <a:ext cx="1349375" cy="77152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26" name="Freeform 38"/>
          <p:cNvSpPr>
            <a:spLocks/>
          </p:cNvSpPr>
          <p:nvPr/>
        </p:nvSpPr>
        <p:spPr bwMode="auto">
          <a:xfrm>
            <a:off x="650875" y="5483225"/>
            <a:ext cx="1349375" cy="771525"/>
          </a:xfrm>
          <a:custGeom>
            <a:avLst/>
            <a:gdLst>
              <a:gd name="T0" fmla="*/ 2127 w 4254"/>
              <a:gd name="T1" fmla="*/ 2431 h 2431"/>
              <a:gd name="T2" fmla="*/ 0 w 4254"/>
              <a:gd name="T3" fmla="*/ 2431 h 2431"/>
              <a:gd name="T4" fmla="*/ 0 w 4254"/>
              <a:gd name="T5" fmla="*/ 0 h 2431"/>
              <a:gd name="T6" fmla="*/ 4254 w 4254"/>
              <a:gd name="T7" fmla="*/ 0 h 2431"/>
              <a:gd name="T8" fmla="*/ 4254 w 4254"/>
              <a:gd name="T9" fmla="*/ 2431 h 2431"/>
              <a:gd name="T10" fmla="*/ 2127 w 4254"/>
              <a:gd name="T11" fmla="*/ 2431 h 2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54" h="2431">
                <a:moveTo>
                  <a:pt x="2127" y="2431"/>
                </a:moveTo>
                <a:lnTo>
                  <a:pt x="0" y="2431"/>
                </a:lnTo>
                <a:lnTo>
                  <a:pt x="0" y="0"/>
                </a:lnTo>
                <a:lnTo>
                  <a:pt x="4254" y="0"/>
                </a:lnTo>
                <a:lnTo>
                  <a:pt x="4254" y="2431"/>
                </a:lnTo>
                <a:lnTo>
                  <a:pt x="2127" y="2431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27" name="Rectangle 39"/>
          <p:cNvSpPr>
            <a:spLocks noChangeArrowheads="1"/>
          </p:cNvSpPr>
          <p:nvPr/>
        </p:nvSpPr>
        <p:spPr bwMode="auto">
          <a:xfrm>
            <a:off x="927100" y="5680075"/>
            <a:ext cx="8080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600">
                <a:solidFill>
                  <a:srgbClr val="000000"/>
                </a:solidFill>
              </a:rPr>
              <a:t>users</a:t>
            </a:r>
            <a:endParaRPr lang="en-US" altLang="en-US"/>
          </a:p>
        </p:txBody>
      </p:sp>
      <p:sp>
        <p:nvSpPr>
          <p:cNvPr id="140328" name="Freeform 40"/>
          <p:cNvSpPr>
            <a:spLocks/>
          </p:cNvSpPr>
          <p:nvPr/>
        </p:nvSpPr>
        <p:spPr bwMode="auto">
          <a:xfrm>
            <a:off x="2406650" y="5810250"/>
            <a:ext cx="173038" cy="115888"/>
          </a:xfrm>
          <a:custGeom>
            <a:avLst/>
            <a:gdLst>
              <a:gd name="T0" fmla="*/ 547 w 547"/>
              <a:gd name="T1" fmla="*/ 182 h 365"/>
              <a:gd name="T2" fmla="*/ 0 w 547"/>
              <a:gd name="T3" fmla="*/ 365 h 365"/>
              <a:gd name="T4" fmla="*/ 0 w 547"/>
              <a:gd name="T5" fmla="*/ 0 h 365"/>
              <a:gd name="T6" fmla="*/ 547 w 547"/>
              <a:gd name="T7" fmla="*/ 182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7" h="365">
                <a:moveTo>
                  <a:pt x="547" y="182"/>
                </a:moveTo>
                <a:lnTo>
                  <a:pt x="0" y="365"/>
                </a:lnTo>
                <a:lnTo>
                  <a:pt x="0" y="0"/>
                </a:lnTo>
                <a:lnTo>
                  <a:pt x="547" y="18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29" name="Line 41"/>
          <p:cNvSpPr>
            <a:spLocks noChangeShapeType="1"/>
          </p:cNvSpPr>
          <p:nvPr/>
        </p:nvSpPr>
        <p:spPr bwMode="auto">
          <a:xfrm>
            <a:off x="2000250" y="5868988"/>
            <a:ext cx="44132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30" name="Line 42"/>
          <p:cNvSpPr>
            <a:spLocks noChangeShapeType="1"/>
          </p:cNvSpPr>
          <p:nvPr/>
        </p:nvSpPr>
        <p:spPr bwMode="auto">
          <a:xfrm>
            <a:off x="3351213" y="6254750"/>
            <a:ext cx="1587" cy="1920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31" name="Line 43"/>
          <p:cNvSpPr>
            <a:spLocks noChangeShapeType="1"/>
          </p:cNvSpPr>
          <p:nvPr/>
        </p:nvSpPr>
        <p:spPr bwMode="auto">
          <a:xfrm flipH="1">
            <a:off x="1422400" y="6446838"/>
            <a:ext cx="1928813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32" name="Freeform 44"/>
          <p:cNvSpPr>
            <a:spLocks/>
          </p:cNvSpPr>
          <p:nvPr/>
        </p:nvSpPr>
        <p:spPr bwMode="auto">
          <a:xfrm>
            <a:off x="1363663" y="6254750"/>
            <a:ext cx="115887" cy="173038"/>
          </a:xfrm>
          <a:custGeom>
            <a:avLst/>
            <a:gdLst>
              <a:gd name="T0" fmla="*/ 182 w 364"/>
              <a:gd name="T1" fmla="*/ 0 h 546"/>
              <a:gd name="T2" fmla="*/ 364 w 364"/>
              <a:gd name="T3" fmla="*/ 546 h 546"/>
              <a:gd name="T4" fmla="*/ 0 w 364"/>
              <a:gd name="T5" fmla="*/ 546 h 546"/>
              <a:gd name="T6" fmla="*/ 182 w 364"/>
              <a:gd name="T7" fmla="*/ 0 h 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4" h="546">
                <a:moveTo>
                  <a:pt x="182" y="0"/>
                </a:moveTo>
                <a:lnTo>
                  <a:pt x="364" y="546"/>
                </a:lnTo>
                <a:lnTo>
                  <a:pt x="0" y="546"/>
                </a:lnTo>
                <a:lnTo>
                  <a:pt x="18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33" name="Line 45"/>
          <p:cNvSpPr>
            <a:spLocks noChangeShapeType="1"/>
          </p:cNvSpPr>
          <p:nvPr/>
        </p:nvSpPr>
        <p:spPr bwMode="auto">
          <a:xfrm flipV="1">
            <a:off x="1422400" y="6392863"/>
            <a:ext cx="1588" cy="539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34" name="Freeform 46"/>
          <p:cNvSpPr>
            <a:spLocks/>
          </p:cNvSpPr>
          <p:nvPr/>
        </p:nvSpPr>
        <p:spPr bwMode="auto">
          <a:xfrm>
            <a:off x="5562600" y="5811044"/>
            <a:ext cx="173037" cy="115888"/>
          </a:xfrm>
          <a:custGeom>
            <a:avLst/>
            <a:gdLst>
              <a:gd name="T0" fmla="*/ 547 w 547"/>
              <a:gd name="T1" fmla="*/ 182 h 365"/>
              <a:gd name="T2" fmla="*/ 0 w 547"/>
              <a:gd name="T3" fmla="*/ 365 h 365"/>
              <a:gd name="T4" fmla="*/ 0 w 547"/>
              <a:gd name="T5" fmla="*/ 0 h 365"/>
              <a:gd name="T6" fmla="*/ 547 w 547"/>
              <a:gd name="T7" fmla="*/ 182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7" h="365">
                <a:moveTo>
                  <a:pt x="547" y="182"/>
                </a:moveTo>
                <a:lnTo>
                  <a:pt x="0" y="365"/>
                </a:lnTo>
                <a:lnTo>
                  <a:pt x="0" y="0"/>
                </a:lnTo>
                <a:lnTo>
                  <a:pt x="547" y="1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>
            <a:outerShdw blurRad="50800" dist="50800" dir="5400000" algn="ctr" rotWithShape="0">
              <a:schemeClr val="bg1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35" name="Line 47"/>
          <p:cNvSpPr>
            <a:spLocks noChangeShapeType="1"/>
          </p:cNvSpPr>
          <p:nvPr/>
        </p:nvSpPr>
        <p:spPr bwMode="auto">
          <a:xfrm flipV="1">
            <a:off x="4114800" y="5861050"/>
            <a:ext cx="1447800" cy="6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36" name="Rectangle 48"/>
          <p:cNvSpPr>
            <a:spLocks noChangeArrowheads="1"/>
          </p:cNvSpPr>
          <p:nvPr/>
        </p:nvSpPr>
        <p:spPr bwMode="auto">
          <a:xfrm>
            <a:off x="5715000" y="5289550"/>
            <a:ext cx="1736725" cy="1157288"/>
          </a:xfrm>
          <a:prstGeom prst="rect">
            <a:avLst/>
          </a:prstGeom>
          <a:solidFill>
            <a:srgbClr val="FF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37" name="Freeform 49"/>
          <p:cNvSpPr>
            <a:spLocks/>
          </p:cNvSpPr>
          <p:nvPr/>
        </p:nvSpPr>
        <p:spPr bwMode="auto">
          <a:xfrm>
            <a:off x="5715000" y="5289550"/>
            <a:ext cx="1736725" cy="1157288"/>
          </a:xfrm>
          <a:custGeom>
            <a:avLst/>
            <a:gdLst>
              <a:gd name="T0" fmla="*/ 2735 w 5470"/>
              <a:gd name="T1" fmla="*/ 3646 h 3646"/>
              <a:gd name="T2" fmla="*/ 0 w 5470"/>
              <a:gd name="T3" fmla="*/ 3646 h 3646"/>
              <a:gd name="T4" fmla="*/ 0 w 5470"/>
              <a:gd name="T5" fmla="*/ 0 h 3646"/>
              <a:gd name="T6" fmla="*/ 5470 w 5470"/>
              <a:gd name="T7" fmla="*/ 0 h 3646"/>
              <a:gd name="T8" fmla="*/ 5470 w 5470"/>
              <a:gd name="T9" fmla="*/ 3646 h 3646"/>
              <a:gd name="T10" fmla="*/ 2735 w 5470"/>
              <a:gd name="T11" fmla="*/ 3646 h 36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470" h="3646">
                <a:moveTo>
                  <a:pt x="2735" y="3646"/>
                </a:moveTo>
                <a:lnTo>
                  <a:pt x="0" y="3646"/>
                </a:lnTo>
                <a:lnTo>
                  <a:pt x="0" y="0"/>
                </a:lnTo>
                <a:lnTo>
                  <a:pt x="5470" y="0"/>
                </a:lnTo>
                <a:lnTo>
                  <a:pt x="5470" y="3646"/>
                </a:lnTo>
                <a:lnTo>
                  <a:pt x="2735" y="364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38" name="Rectangle 50"/>
          <p:cNvSpPr>
            <a:spLocks noChangeArrowheads="1"/>
          </p:cNvSpPr>
          <p:nvPr/>
        </p:nvSpPr>
        <p:spPr bwMode="auto">
          <a:xfrm>
            <a:off x="5921375" y="5497513"/>
            <a:ext cx="1343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600">
                <a:solidFill>
                  <a:srgbClr val="000000"/>
                </a:solidFill>
              </a:rPr>
              <a:t>high load</a:t>
            </a:r>
            <a:endParaRPr lang="en-US" altLang="en-US"/>
          </a:p>
        </p:txBody>
      </p:sp>
      <p:sp>
        <p:nvSpPr>
          <p:cNvPr id="140339" name="Rectangle 51"/>
          <p:cNvSpPr>
            <a:spLocks noChangeArrowheads="1"/>
          </p:cNvSpPr>
          <p:nvPr/>
        </p:nvSpPr>
        <p:spPr bwMode="auto">
          <a:xfrm>
            <a:off x="6096000" y="5861050"/>
            <a:ext cx="10377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600" dirty="0" smtClean="0">
                <a:solidFill>
                  <a:schemeClr val="bg2"/>
                </a:solidFill>
              </a:rPr>
              <a:t>activity</a:t>
            </a:r>
            <a:endParaRPr lang="en-US" alt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06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10600" cy="1752600"/>
          </a:xfrm>
        </p:spPr>
        <p:txBody>
          <a:bodyPr/>
          <a:lstStyle/>
          <a:p>
            <a:pPr marL="0" indent="7938">
              <a:buFontTx/>
              <a:buNone/>
            </a:pPr>
            <a:endParaRPr lang="en-US" altLang="en-US" sz="2800" dirty="0"/>
          </a:p>
          <a:p>
            <a:pPr marL="407988" lvl="1"/>
            <a:r>
              <a:rPr lang="en-US" altLang="en-US" sz="2400" dirty="0"/>
              <a:t>FCFS – a simple scheduler that cannot support a high load</a:t>
            </a:r>
          </a:p>
          <a:p>
            <a:pPr marL="407988" lvl="1"/>
            <a:r>
              <a:rPr lang="en-US" altLang="en-US" sz="2400" dirty="0"/>
              <a:t>EASY – a more efficient backfilling scheduler</a:t>
            </a:r>
          </a:p>
        </p:txBody>
      </p:sp>
      <p:grpSp>
        <p:nvGrpSpPr>
          <p:cNvPr id="3" name="קבוצה 2"/>
          <p:cNvGrpSpPr/>
          <p:nvPr/>
        </p:nvGrpSpPr>
        <p:grpSpPr>
          <a:xfrm>
            <a:off x="457200" y="2743200"/>
            <a:ext cx="5278437" cy="3897313"/>
            <a:chOff x="457200" y="2743200"/>
            <a:chExt cx="5278437" cy="3897313"/>
          </a:xfrm>
        </p:grpSpPr>
        <p:sp>
          <p:nvSpPr>
            <p:cNvPr id="140296" name="Rectangle 8"/>
            <p:cNvSpPr>
              <a:spLocks noChangeArrowheads="1"/>
            </p:cNvSpPr>
            <p:nvPr/>
          </p:nvSpPr>
          <p:spPr bwMode="auto">
            <a:xfrm>
              <a:off x="457200" y="2743200"/>
              <a:ext cx="3859213" cy="1736725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297" name="Freeform 9"/>
            <p:cNvSpPr>
              <a:spLocks/>
            </p:cNvSpPr>
            <p:nvPr/>
          </p:nvSpPr>
          <p:spPr bwMode="auto">
            <a:xfrm>
              <a:off x="457200" y="2743200"/>
              <a:ext cx="3859213" cy="1736725"/>
            </a:xfrm>
            <a:custGeom>
              <a:avLst/>
              <a:gdLst>
                <a:gd name="T0" fmla="*/ 6078 w 12156"/>
                <a:gd name="T1" fmla="*/ 5469 h 5469"/>
                <a:gd name="T2" fmla="*/ 0 w 12156"/>
                <a:gd name="T3" fmla="*/ 5469 h 5469"/>
                <a:gd name="T4" fmla="*/ 0 w 12156"/>
                <a:gd name="T5" fmla="*/ 0 h 5469"/>
                <a:gd name="T6" fmla="*/ 12156 w 12156"/>
                <a:gd name="T7" fmla="*/ 0 h 5469"/>
                <a:gd name="T8" fmla="*/ 12156 w 12156"/>
                <a:gd name="T9" fmla="*/ 5469 h 5469"/>
                <a:gd name="T10" fmla="*/ 6078 w 12156"/>
                <a:gd name="T11" fmla="*/ 5469 h 5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156" h="5469">
                  <a:moveTo>
                    <a:pt x="6078" y="5469"/>
                  </a:moveTo>
                  <a:lnTo>
                    <a:pt x="0" y="5469"/>
                  </a:lnTo>
                  <a:lnTo>
                    <a:pt x="0" y="0"/>
                  </a:lnTo>
                  <a:lnTo>
                    <a:pt x="12156" y="0"/>
                  </a:lnTo>
                  <a:lnTo>
                    <a:pt x="12156" y="5469"/>
                  </a:lnTo>
                  <a:lnTo>
                    <a:pt x="6078" y="546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298" name="Rectangle 10"/>
            <p:cNvSpPr>
              <a:spLocks noChangeArrowheads="1"/>
            </p:cNvSpPr>
            <p:nvPr/>
          </p:nvSpPr>
          <p:spPr bwMode="auto">
            <a:xfrm>
              <a:off x="968375" y="2832100"/>
              <a:ext cx="28829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600">
                  <a:solidFill>
                    <a:srgbClr val="000000"/>
                  </a:solidFill>
                </a:rPr>
                <a:t>site-level simulation</a:t>
              </a:r>
              <a:endParaRPr lang="en-US" altLang="en-US"/>
            </a:p>
          </p:txBody>
        </p:sp>
        <p:sp>
          <p:nvSpPr>
            <p:cNvPr id="140299" name="Rectangle 11"/>
            <p:cNvSpPr>
              <a:spLocks noChangeArrowheads="1"/>
            </p:cNvSpPr>
            <p:nvPr/>
          </p:nvSpPr>
          <p:spPr bwMode="auto">
            <a:xfrm>
              <a:off x="2579688" y="3322638"/>
              <a:ext cx="1544637" cy="771525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140300" name="Freeform 12"/>
            <p:cNvSpPr>
              <a:spLocks/>
            </p:cNvSpPr>
            <p:nvPr/>
          </p:nvSpPr>
          <p:spPr bwMode="auto">
            <a:xfrm>
              <a:off x="2579688" y="3322638"/>
              <a:ext cx="1544637" cy="771525"/>
            </a:xfrm>
            <a:custGeom>
              <a:avLst/>
              <a:gdLst>
                <a:gd name="T0" fmla="*/ 2431 w 4862"/>
                <a:gd name="T1" fmla="*/ 2431 h 2431"/>
                <a:gd name="T2" fmla="*/ 0 w 4862"/>
                <a:gd name="T3" fmla="*/ 2431 h 2431"/>
                <a:gd name="T4" fmla="*/ 0 w 4862"/>
                <a:gd name="T5" fmla="*/ 0 h 2431"/>
                <a:gd name="T6" fmla="*/ 4862 w 4862"/>
                <a:gd name="T7" fmla="*/ 0 h 2431"/>
                <a:gd name="T8" fmla="*/ 4862 w 4862"/>
                <a:gd name="T9" fmla="*/ 2431 h 2431"/>
                <a:gd name="T10" fmla="*/ 2431 w 4862"/>
                <a:gd name="T11" fmla="*/ 2431 h 2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62" h="2431">
                  <a:moveTo>
                    <a:pt x="2431" y="2431"/>
                  </a:moveTo>
                  <a:lnTo>
                    <a:pt x="0" y="2431"/>
                  </a:lnTo>
                  <a:lnTo>
                    <a:pt x="0" y="0"/>
                  </a:lnTo>
                  <a:lnTo>
                    <a:pt x="4862" y="0"/>
                  </a:lnTo>
                  <a:lnTo>
                    <a:pt x="4862" y="2431"/>
                  </a:lnTo>
                  <a:lnTo>
                    <a:pt x="2431" y="243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01" name="Rectangle 13"/>
            <p:cNvSpPr>
              <a:spLocks noChangeArrowheads="1"/>
            </p:cNvSpPr>
            <p:nvPr/>
          </p:nvSpPr>
          <p:spPr bwMode="auto">
            <a:xfrm>
              <a:off x="2928938" y="3525838"/>
              <a:ext cx="862012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600">
                  <a:solidFill>
                    <a:srgbClr val="000000"/>
                  </a:solidFill>
                </a:rPr>
                <a:t>FCFS</a:t>
              </a:r>
              <a:endParaRPr lang="en-US" altLang="en-US"/>
            </a:p>
          </p:txBody>
        </p:sp>
        <p:sp>
          <p:nvSpPr>
            <p:cNvPr id="140302" name="Rectangle 14"/>
            <p:cNvSpPr>
              <a:spLocks noChangeArrowheads="1"/>
            </p:cNvSpPr>
            <p:nvPr/>
          </p:nvSpPr>
          <p:spPr bwMode="auto">
            <a:xfrm>
              <a:off x="650875" y="3322638"/>
              <a:ext cx="1349375" cy="77152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140303" name="Freeform 15"/>
            <p:cNvSpPr>
              <a:spLocks/>
            </p:cNvSpPr>
            <p:nvPr/>
          </p:nvSpPr>
          <p:spPr bwMode="auto">
            <a:xfrm>
              <a:off x="650875" y="3322638"/>
              <a:ext cx="1349375" cy="771525"/>
            </a:xfrm>
            <a:custGeom>
              <a:avLst/>
              <a:gdLst>
                <a:gd name="T0" fmla="*/ 2127 w 4254"/>
                <a:gd name="T1" fmla="*/ 2431 h 2431"/>
                <a:gd name="T2" fmla="*/ 0 w 4254"/>
                <a:gd name="T3" fmla="*/ 2431 h 2431"/>
                <a:gd name="T4" fmla="*/ 0 w 4254"/>
                <a:gd name="T5" fmla="*/ 0 h 2431"/>
                <a:gd name="T6" fmla="*/ 4254 w 4254"/>
                <a:gd name="T7" fmla="*/ 0 h 2431"/>
                <a:gd name="T8" fmla="*/ 4254 w 4254"/>
                <a:gd name="T9" fmla="*/ 2431 h 2431"/>
                <a:gd name="T10" fmla="*/ 2127 w 4254"/>
                <a:gd name="T11" fmla="*/ 2431 h 2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54" h="2431">
                  <a:moveTo>
                    <a:pt x="2127" y="2431"/>
                  </a:moveTo>
                  <a:lnTo>
                    <a:pt x="0" y="2431"/>
                  </a:lnTo>
                  <a:lnTo>
                    <a:pt x="0" y="0"/>
                  </a:lnTo>
                  <a:lnTo>
                    <a:pt x="4254" y="0"/>
                  </a:lnTo>
                  <a:lnTo>
                    <a:pt x="4254" y="2431"/>
                  </a:lnTo>
                  <a:lnTo>
                    <a:pt x="2127" y="243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04" name="Rectangle 16"/>
            <p:cNvSpPr>
              <a:spLocks noChangeArrowheads="1"/>
            </p:cNvSpPr>
            <p:nvPr/>
          </p:nvSpPr>
          <p:spPr bwMode="auto">
            <a:xfrm>
              <a:off x="927100" y="3525838"/>
              <a:ext cx="8080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600" dirty="0">
                  <a:solidFill>
                    <a:srgbClr val="000000"/>
                  </a:solidFill>
                </a:rPr>
                <a:t>users</a:t>
              </a:r>
              <a:endParaRPr lang="en-US" altLang="en-US" dirty="0"/>
            </a:p>
          </p:txBody>
        </p:sp>
        <p:sp>
          <p:nvSpPr>
            <p:cNvPr id="140305" name="Freeform 17"/>
            <p:cNvSpPr>
              <a:spLocks/>
            </p:cNvSpPr>
            <p:nvPr/>
          </p:nvSpPr>
          <p:spPr bwMode="auto">
            <a:xfrm>
              <a:off x="2406650" y="3649663"/>
              <a:ext cx="173038" cy="115887"/>
            </a:xfrm>
            <a:custGeom>
              <a:avLst/>
              <a:gdLst>
                <a:gd name="T0" fmla="*/ 547 w 547"/>
                <a:gd name="T1" fmla="*/ 182 h 365"/>
                <a:gd name="T2" fmla="*/ 0 w 547"/>
                <a:gd name="T3" fmla="*/ 365 h 365"/>
                <a:gd name="T4" fmla="*/ 0 w 547"/>
                <a:gd name="T5" fmla="*/ 0 h 365"/>
                <a:gd name="T6" fmla="*/ 547 w 547"/>
                <a:gd name="T7" fmla="*/ 182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7" h="365">
                  <a:moveTo>
                    <a:pt x="547" y="182"/>
                  </a:moveTo>
                  <a:lnTo>
                    <a:pt x="0" y="365"/>
                  </a:lnTo>
                  <a:lnTo>
                    <a:pt x="0" y="0"/>
                  </a:lnTo>
                  <a:lnTo>
                    <a:pt x="547" y="1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06" name="Line 18"/>
            <p:cNvSpPr>
              <a:spLocks noChangeShapeType="1"/>
            </p:cNvSpPr>
            <p:nvPr/>
          </p:nvSpPr>
          <p:spPr bwMode="auto">
            <a:xfrm>
              <a:off x="2000250" y="3708400"/>
              <a:ext cx="441325" cy="15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07" name="Line 19"/>
            <p:cNvSpPr>
              <a:spLocks noChangeShapeType="1"/>
            </p:cNvSpPr>
            <p:nvPr/>
          </p:nvSpPr>
          <p:spPr bwMode="auto">
            <a:xfrm>
              <a:off x="3351213" y="4094163"/>
              <a:ext cx="1587" cy="1920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08" name="Line 20"/>
            <p:cNvSpPr>
              <a:spLocks noChangeShapeType="1"/>
            </p:cNvSpPr>
            <p:nvPr/>
          </p:nvSpPr>
          <p:spPr bwMode="auto">
            <a:xfrm flipH="1">
              <a:off x="1422400" y="4286250"/>
              <a:ext cx="1928813" cy="15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09" name="Freeform 21"/>
            <p:cNvSpPr>
              <a:spLocks/>
            </p:cNvSpPr>
            <p:nvPr/>
          </p:nvSpPr>
          <p:spPr bwMode="auto">
            <a:xfrm>
              <a:off x="1363663" y="4094163"/>
              <a:ext cx="115887" cy="173037"/>
            </a:xfrm>
            <a:custGeom>
              <a:avLst/>
              <a:gdLst>
                <a:gd name="T0" fmla="*/ 182 w 364"/>
                <a:gd name="T1" fmla="*/ 0 h 547"/>
                <a:gd name="T2" fmla="*/ 364 w 364"/>
                <a:gd name="T3" fmla="*/ 547 h 547"/>
                <a:gd name="T4" fmla="*/ 0 w 364"/>
                <a:gd name="T5" fmla="*/ 547 h 547"/>
                <a:gd name="T6" fmla="*/ 182 w 364"/>
                <a:gd name="T7" fmla="*/ 0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4" h="547">
                  <a:moveTo>
                    <a:pt x="182" y="0"/>
                  </a:moveTo>
                  <a:lnTo>
                    <a:pt x="364" y="547"/>
                  </a:lnTo>
                  <a:lnTo>
                    <a:pt x="0" y="547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10" name="Line 22"/>
            <p:cNvSpPr>
              <a:spLocks noChangeShapeType="1"/>
            </p:cNvSpPr>
            <p:nvPr/>
          </p:nvSpPr>
          <p:spPr bwMode="auto">
            <a:xfrm flipV="1">
              <a:off x="1422400" y="4232275"/>
              <a:ext cx="1588" cy="539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11" name="Freeform 23"/>
            <p:cNvSpPr>
              <a:spLocks/>
            </p:cNvSpPr>
            <p:nvPr/>
          </p:nvSpPr>
          <p:spPr bwMode="auto">
            <a:xfrm>
              <a:off x="5562600" y="3655333"/>
              <a:ext cx="173037" cy="115887"/>
            </a:xfrm>
            <a:custGeom>
              <a:avLst/>
              <a:gdLst>
                <a:gd name="T0" fmla="*/ 547 w 547"/>
                <a:gd name="T1" fmla="*/ 182 h 365"/>
                <a:gd name="T2" fmla="*/ 0 w 547"/>
                <a:gd name="T3" fmla="*/ 365 h 365"/>
                <a:gd name="T4" fmla="*/ 0 w 547"/>
                <a:gd name="T5" fmla="*/ 0 h 365"/>
                <a:gd name="T6" fmla="*/ 547 w 547"/>
                <a:gd name="T7" fmla="*/ 182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7" h="365">
                  <a:moveTo>
                    <a:pt x="547" y="182"/>
                  </a:moveTo>
                  <a:lnTo>
                    <a:pt x="0" y="365"/>
                  </a:lnTo>
                  <a:lnTo>
                    <a:pt x="0" y="0"/>
                  </a:lnTo>
                  <a:lnTo>
                    <a:pt x="547" y="18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outerShdw blurRad="50800" dist="50800" dir="5400000" algn="ctr" rotWithShape="0">
                <a:schemeClr val="bg1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12" name="Line 24"/>
            <p:cNvSpPr>
              <a:spLocks noChangeShapeType="1"/>
            </p:cNvSpPr>
            <p:nvPr/>
          </p:nvSpPr>
          <p:spPr bwMode="auto">
            <a:xfrm flipV="1">
              <a:off x="4124325" y="3706813"/>
              <a:ext cx="1438275" cy="1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50800" dist="50800" dir="5400000" algn="ctr" rotWithShape="0">
                <a:schemeClr val="bg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19" name="Rectangle 31"/>
            <p:cNvSpPr>
              <a:spLocks noChangeArrowheads="1"/>
            </p:cNvSpPr>
            <p:nvPr/>
          </p:nvSpPr>
          <p:spPr bwMode="auto">
            <a:xfrm>
              <a:off x="457200" y="4903788"/>
              <a:ext cx="3859213" cy="1736725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20" name="Freeform 32"/>
            <p:cNvSpPr>
              <a:spLocks/>
            </p:cNvSpPr>
            <p:nvPr/>
          </p:nvSpPr>
          <p:spPr bwMode="auto">
            <a:xfrm>
              <a:off x="457200" y="4903788"/>
              <a:ext cx="3859213" cy="1736725"/>
            </a:xfrm>
            <a:custGeom>
              <a:avLst/>
              <a:gdLst>
                <a:gd name="T0" fmla="*/ 6078 w 12156"/>
                <a:gd name="T1" fmla="*/ 5469 h 5469"/>
                <a:gd name="T2" fmla="*/ 0 w 12156"/>
                <a:gd name="T3" fmla="*/ 5469 h 5469"/>
                <a:gd name="T4" fmla="*/ 0 w 12156"/>
                <a:gd name="T5" fmla="*/ 0 h 5469"/>
                <a:gd name="T6" fmla="*/ 12156 w 12156"/>
                <a:gd name="T7" fmla="*/ 0 h 5469"/>
                <a:gd name="T8" fmla="*/ 12156 w 12156"/>
                <a:gd name="T9" fmla="*/ 5469 h 5469"/>
                <a:gd name="T10" fmla="*/ 6078 w 12156"/>
                <a:gd name="T11" fmla="*/ 5469 h 5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156" h="5469">
                  <a:moveTo>
                    <a:pt x="6078" y="5469"/>
                  </a:moveTo>
                  <a:lnTo>
                    <a:pt x="0" y="5469"/>
                  </a:lnTo>
                  <a:lnTo>
                    <a:pt x="0" y="0"/>
                  </a:lnTo>
                  <a:lnTo>
                    <a:pt x="12156" y="0"/>
                  </a:lnTo>
                  <a:lnTo>
                    <a:pt x="12156" y="5469"/>
                  </a:lnTo>
                  <a:lnTo>
                    <a:pt x="6078" y="546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21" name="Rectangle 33"/>
            <p:cNvSpPr>
              <a:spLocks noChangeArrowheads="1"/>
            </p:cNvSpPr>
            <p:nvPr/>
          </p:nvSpPr>
          <p:spPr bwMode="auto">
            <a:xfrm>
              <a:off x="968375" y="4995863"/>
              <a:ext cx="28829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600">
                  <a:solidFill>
                    <a:srgbClr val="000000"/>
                  </a:solidFill>
                </a:rPr>
                <a:t>site-level simulation</a:t>
              </a:r>
              <a:endParaRPr lang="en-US" altLang="en-US"/>
            </a:p>
          </p:txBody>
        </p:sp>
        <p:sp>
          <p:nvSpPr>
            <p:cNvPr id="140322" name="Rectangle 34"/>
            <p:cNvSpPr>
              <a:spLocks noChangeArrowheads="1"/>
            </p:cNvSpPr>
            <p:nvPr/>
          </p:nvSpPr>
          <p:spPr bwMode="auto">
            <a:xfrm>
              <a:off x="2579688" y="5483225"/>
              <a:ext cx="1544637" cy="771525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140323" name="Freeform 35"/>
            <p:cNvSpPr>
              <a:spLocks/>
            </p:cNvSpPr>
            <p:nvPr/>
          </p:nvSpPr>
          <p:spPr bwMode="auto">
            <a:xfrm>
              <a:off x="2579688" y="5483225"/>
              <a:ext cx="1544637" cy="771525"/>
            </a:xfrm>
            <a:custGeom>
              <a:avLst/>
              <a:gdLst>
                <a:gd name="T0" fmla="*/ 2431 w 4862"/>
                <a:gd name="T1" fmla="*/ 2431 h 2431"/>
                <a:gd name="T2" fmla="*/ 0 w 4862"/>
                <a:gd name="T3" fmla="*/ 2431 h 2431"/>
                <a:gd name="T4" fmla="*/ 0 w 4862"/>
                <a:gd name="T5" fmla="*/ 0 h 2431"/>
                <a:gd name="T6" fmla="*/ 4862 w 4862"/>
                <a:gd name="T7" fmla="*/ 0 h 2431"/>
                <a:gd name="T8" fmla="*/ 4862 w 4862"/>
                <a:gd name="T9" fmla="*/ 2431 h 2431"/>
                <a:gd name="T10" fmla="*/ 2431 w 4862"/>
                <a:gd name="T11" fmla="*/ 2431 h 2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62" h="2431">
                  <a:moveTo>
                    <a:pt x="2431" y="2431"/>
                  </a:moveTo>
                  <a:lnTo>
                    <a:pt x="0" y="2431"/>
                  </a:lnTo>
                  <a:lnTo>
                    <a:pt x="0" y="0"/>
                  </a:lnTo>
                  <a:lnTo>
                    <a:pt x="4862" y="0"/>
                  </a:lnTo>
                  <a:lnTo>
                    <a:pt x="4862" y="2431"/>
                  </a:lnTo>
                  <a:lnTo>
                    <a:pt x="2431" y="243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24" name="Rectangle 36"/>
            <p:cNvSpPr>
              <a:spLocks noChangeArrowheads="1"/>
            </p:cNvSpPr>
            <p:nvPr/>
          </p:nvSpPr>
          <p:spPr bwMode="auto">
            <a:xfrm>
              <a:off x="2917825" y="5680075"/>
              <a:ext cx="8826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600">
                  <a:solidFill>
                    <a:srgbClr val="000000"/>
                  </a:solidFill>
                </a:rPr>
                <a:t>EASY</a:t>
              </a:r>
              <a:endParaRPr lang="en-US" altLang="en-US"/>
            </a:p>
          </p:txBody>
        </p:sp>
        <p:sp>
          <p:nvSpPr>
            <p:cNvPr id="140325" name="Rectangle 37"/>
            <p:cNvSpPr>
              <a:spLocks noChangeArrowheads="1"/>
            </p:cNvSpPr>
            <p:nvPr/>
          </p:nvSpPr>
          <p:spPr bwMode="auto">
            <a:xfrm>
              <a:off x="650875" y="5483225"/>
              <a:ext cx="1349375" cy="77152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140326" name="Freeform 38"/>
            <p:cNvSpPr>
              <a:spLocks/>
            </p:cNvSpPr>
            <p:nvPr/>
          </p:nvSpPr>
          <p:spPr bwMode="auto">
            <a:xfrm>
              <a:off x="650875" y="5483225"/>
              <a:ext cx="1349375" cy="771525"/>
            </a:xfrm>
            <a:custGeom>
              <a:avLst/>
              <a:gdLst>
                <a:gd name="T0" fmla="*/ 2127 w 4254"/>
                <a:gd name="T1" fmla="*/ 2431 h 2431"/>
                <a:gd name="T2" fmla="*/ 0 w 4254"/>
                <a:gd name="T3" fmla="*/ 2431 h 2431"/>
                <a:gd name="T4" fmla="*/ 0 w 4254"/>
                <a:gd name="T5" fmla="*/ 0 h 2431"/>
                <a:gd name="T6" fmla="*/ 4254 w 4254"/>
                <a:gd name="T7" fmla="*/ 0 h 2431"/>
                <a:gd name="T8" fmla="*/ 4254 w 4254"/>
                <a:gd name="T9" fmla="*/ 2431 h 2431"/>
                <a:gd name="T10" fmla="*/ 2127 w 4254"/>
                <a:gd name="T11" fmla="*/ 2431 h 2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54" h="2431">
                  <a:moveTo>
                    <a:pt x="2127" y="2431"/>
                  </a:moveTo>
                  <a:lnTo>
                    <a:pt x="0" y="2431"/>
                  </a:lnTo>
                  <a:lnTo>
                    <a:pt x="0" y="0"/>
                  </a:lnTo>
                  <a:lnTo>
                    <a:pt x="4254" y="0"/>
                  </a:lnTo>
                  <a:lnTo>
                    <a:pt x="4254" y="2431"/>
                  </a:lnTo>
                  <a:lnTo>
                    <a:pt x="2127" y="243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27" name="Rectangle 39"/>
            <p:cNvSpPr>
              <a:spLocks noChangeArrowheads="1"/>
            </p:cNvSpPr>
            <p:nvPr/>
          </p:nvSpPr>
          <p:spPr bwMode="auto">
            <a:xfrm>
              <a:off x="927100" y="5680075"/>
              <a:ext cx="8080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600" dirty="0">
                  <a:solidFill>
                    <a:srgbClr val="000000"/>
                  </a:solidFill>
                </a:rPr>
                <a:t>users</a:t>
              </a:r>
              <a:endParaRPr lang="en-US" altLang="en-US" dirty="0"/>
            </a:p>
          </p:txBody>
        </p:sp>
        <p:sp>
          <p:nvSpPr>
            <p:cNvPr id="140328" name="Freeform 40"/>
            <p:cNvSpPr>
              <a:spLocks/>
            </p:cNvSpPr>
            <p:nvPr/>
          </p:nvSpPr>
          <p:spPr bwMode="auto">
            <a:xfrm>
              <a:off x="2406650" y="5810250"/>
              <a:ext cx="173038" cy="115888"/>
            </a:xfrm>
            <a:custGeom>
              <a:avLst/>
              <a:gdLst>
                <a:gd name="T0" fmla="*/ 547 w 547"/>
                <a:gd name="T1" fmla="*/ 182 h 365"/>
                <a:gd name="T2" fmla="*/ 0 w 547"/>
                <a:gd name="T3" fmla="*/ 365 h 365"/>
                <a:gd name="T4" fmla="*/ 0 w 547"/>
                <a:gd name="T5" fmla="*/ 0 h 365"/>
                <a:gd name="T6" fmla="*/ 547 w 547"/>
                <a:gd name="T7" fmla="*/ 182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7" h="365">
                  <a:moveTo>
                    <a:pt x="547" y="182"/>
                  </a:moveTo>
                  <a:lnTo>
                    <a:pt x="0" y="365"/>
                  </a:lnTo>
                  <a:lnTo>
                    <a:pt x="0" y="0"/>
                  </a:lnTo>
                  <a:lnTo>
                    <a:pt x="547" y="1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29" name="Line 41"/>
            <p:cNvSpPr>
              <a:spLocks noChangeShapeType="1"/>
            </p:cNvSpPr>
            <p:nvPr/>
          </p:nvSpPr>
          <p:spPr bwMode="auto">
            <a:xfrm>
              <a:off x="2000250" y="5868988"/>
              <a:ext cx="441325" cy="15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30" name="Line 42"/>
            <p:cNvSpPr>
              <a:spLocks noChangeShapeType="1"/>
            </p:cNvSpPr>
            <p:nvPr/>
          </p:nvSpPr>
          <p:spPr bwMode="auto">
            <a:xfrm>
              <a:off x="3351213" y="6254750"/>
              <a:ext cx="1587" cy="1920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31" name="Line 43"/>
            <p:cNvSpPr>
              <a:spLocks noChangeShapeType="1"/>
            </p:cNvSpPr>
            <p:nvPr/>
          </p:nvSpPr>
          <p:spPr bwMode="auto">
            <a:xfrm flipH="1">
              <a:off x="1422400" y="6446838"/>
              <a:ext cx="1928813" cy="15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32" name="Freeform 44"/>
            <p:cNvSpPr>
              <a:spLocks/>
            </p:cNvSpPr>
            <p:nvPr/>
          </p:nvSpPr>
          <p:spPr bwMode="auto">
            <a:xfrm>
              <a:off x="1363663" y="6254750"/>
              <a:ext cx="115887" cy="173038"/>
            </a:xfrm>
            <a:custGeom>
              <a:avLst/>
              <a:gdLst>
                <a:gd name="T0" fmla="*/ 182 w 364"/>
                <a:gd name="T1" fmla="*/ 0 h 546"/>
                <a:gd name="T2" fmla="*/ 364 w 364"/>
                <a:gd name="T3" fmla="*/ 546 h 546"/>
                <a:gd name="T4" fmla="*/ 0 w 364"/>
                <a:gd name="T5" fmla="*/ 546 h 546"/>
                <a:gd name="T6" fmla="*/ 182 w 364"/>
                <a:gd name="T7" fmla="*/ 0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4" h="546">
                  <a:moveTo>
                    <a:pt x="182" y="0"/>
                  </a:moveTo>
                  <a:lnTo>
                    <a:pt x="364" y="546"/>
                  </a:lnTo>
                  <a:lnTo>
                    <a:pt x="0" y="546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33" name="Line 45"/>
            <p:cNvSpPr>
              <a:spLocks noChangeShapeType="1"/>
            </p:cNvSpPr>
            <p:nvPr/>
          </p:nvSpPr>
          <p:spPr bwMode="auto">
            <a:xfrm flipV="1">
              <a:off x="1422400" y="6392863"/>
              <a:ext cx="1588" cy="539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34" name="Freeform 46"/>
            <p:cNvSpPr>
              <a:spLocks/>
            </p:cNvSpPr>
            <p:nvPr/>
          </p:nvSpPr>
          <p:spPr bwMode="auto">
            <a:xfrm>
              <a:off x="5562600" y="5811044"/>
              <a:ext cx="173037" cy="115888"/>
            </a:xfrm>
            <a:custGeom>
              <a:avLst/>
              <a:gdLst>
                <a:gd name="T0" fmla="*/ 547 w 547"/>
                <a:gd name="T1" fmla="*/ 182 h 365"/>
                <a:gd name="T2" fmla="*/ 0 w 547"/>
                <a:gd name="T3" fmla="*/ 365 h 365"/>
                <a:gd name="T4" fmla="*/ 0 w 547"/>
                <a:gd name="T5" fmla="*/ 0 h 365"/>
                <a:gd name="T6" fmla="*/ 547 w 547"/>
                <a:gd name="T7" fmla="*/ 182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7" h="365">
                  <a:moveTo>
                    <a:pt x="547" y="182"/>
                  </a:moveTo>
                  <a:lnTo>
                    <a:pt x="0" y="365"/>
                  </a:lnTo>
                  <a:lnTo>
                    <a:pt x="0" y="0"/>
                  </a:lnTo>
                  <a:lnTo>
                    <a:pt x="547" y="18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outerShdw blurRad="50800" dist="50800" dir="5400000" algn="ctr" rotWithShape="0">
                <a:schemeClr val="bg1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35" name="Line 47"/>
            <p:cNvSpPr>
              <a:spLocks noChangeShapeType="1"/>
            </p:cNvSpPr>
            <p:nvPr/>
          </p:nvSpPr>
          <p:spPr bwMode="auto">
            <a:xfrm flipV="1">
              <a:off x="4114800" y="5861050"/>
              <a:ext cx="1447800" cy="63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50800" dist="50800" dir="5400000" algn="ctr" rotWithShape="0">
                <a:schemeClr val="bg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קבוצה 3"/>
          <p:cNvGrpSpPr/>
          <p:nvPr/>
        </p:nvGrpSpPr>
        <p:grpSpPr>
          <a:xfrm>
            <a:off x="5715000" y="3128963"/>
            <a:ext cx="1736725" cy="3317875"/>
            <a:chOff x="5715000" y="3128963"/>
            <a:chExt cx="1736725" cy="3317875"/>
          </a:xfrm>
        </p:grpSpPr>
        <p:sp>
          <p:nvSpPr>
            <p:cNvPr id="140313" name="Rectangle 25"/>
            <p:cNvSpPr>
              <a:spLocks noChangeArrowheads="1"/>
            </p:cNvSpPr>
            <p:nvPr/>
          </p:nvSpPr>
          <p:spPr bwMode="auto">
            <a:xfrm>
              <a:off x="5715000" y="3128963"/>
              <a:ext cx="1736725" cy="1157287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14" name="Freeform 26"/>
            <p:cNvSpPr>
              <a:spLocks/>
            </p:cNvSpPr>
            <p:nvPr/>
          </p:nvSpPr>
          <p:spPr bwMode="auto">
            <a:xfrm>
              <a:off x="5715000" y="3128963"/>
              <a:ext cx="1736725" cy="1157287"/>
            </a:xfrm>
            <a:custGeom>
              <a:avLst/>
              <a:gdLst>
                <a:gd name="T0" fmla="*/ 2735 w 5470"/>
                <a:gd name="T1" fmla="*/ 3646 h 3646"/>
                <a:gd name="T2" fmla="*/ 0 w 5470"/>
                <a:gd name="T3" fmla="*/ 3646 h 3646"/>
                <a:gd name="T4" fmla="*/ 0 w 5470"/>
                <a:gd name="T5" fmla="*/ 0 h 3646"/>
                <a:gd name="T6" fmla="*/ 5470 w 5470"/>
                <a:gd name="T7" fmla="*/ 0 h 3646"/>
                <a:gd name="T8" fmla="*/ 5470 w 5470"/>
                <a:gd name="T9" fmla="*/ 3646 h 3646"/>
                <a:gd name="T10" fmla="*/ 2735 w 5470"/>
                <a:gd name="T11" fmla="*/ 3646 h 3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70" h="3646">
                  <a:moveTo>
                    <a:pt x="2735" y="3646"/>
                  </a:moveTo>
                  <a:lnTo>
                    <a:pt x="0" y="3646"/>
                  </a:lnTo>
                  <a:lnTo>
                    <a:pt x="0" y="0"/>
                  </a:lnTo>
                  <a:lnTo>
                    <a:pt x="5470" y="0"/>
                  </a:lnTo>
                  <a:lnTo>
                    <a:pt x="5470" y="3646"/>
                  </a:lnTo>
                  <a:lnTo>
                    <a:pt x="2735" y="364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15" name="Rectangle 27"/>
            <p:cNvSpPr>
              <a:spLocks noChangeArrowheads="1"/>
            </p:cNvSpPr>
            <p:nvPr/>
          </p:nvSpPr>
          <p:spPr bwMode="auto">
            <a:xfrm>
              <a:off x="5983288" y="3343275"/>
              <a:ext cx="12128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600" dirty="0">
                  <a:solidFill>
                    <a:srgbClr val="000000"/>
                  </a:solidFill>
                </a:rPr>
                <a:t>low load</a:t>
              </a:r>
              <a:endParaRPr lang="en-US" altLang="en-US" dirty="0"/>
            </a:p>
          </p:txBody>
        </p:sp>
        <p:sp>
          <p:nvSpPr>
            <p:cNvPr id="140316" name="Rectangle 28"/>
            <p:cNvSpPr>
              <a:spLocks noChangeArrowheads="1"/>
            </p:cNvSpPr>
            <p:nvPr/>
          </p:nvSpPr>
          <p:spPr bwMode="auto">
            <a:xfrm>
              <a:off x="6096000" y="3706813"/>
              <a:ext cx="103772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600" dirty="0" smtClean="0">
                  <a:solidFill>
                    <a:schemeClr val="bg2"/>
                  </a:solidFill>
                </a:rPr>
                <a:t>activity</a:t>
              </a:r>
              <a:endParaRPr lang="en-US" altLang="en-US" dirty="0">
                <a:solidFill>
                  <a:schemeClr val="bg2"/>
                </a:solidFill>
              </a:endParaRPr>
            </a:p>
          </p:txBody>
        </p:sp>
        <p:sp>
          <p:nvSpPr>
            <p:cNvPr id="140336" name="Rectangle 48"/>
            <p:cNvSpPr>
              <a:spLocks noChangeArrowheads="1"/>
            </p:cNvSpPr>
            <p:nvPr/>
          </p:nvSpPr>
          <p:spPr bwMode="auto">
            <a:xfrm>
              <a:off x="5715000" y="5289550"/>
              <a:ext cx="1736725" cy="1157288"/>
            </a:xfrm>
            <a:prstGeom prst="rect">
              <a:avLst/>
            </a:prstGeom>
            <a:solidFill>
              <a:srgbClr val="FF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37" name="Freeform 49"/>
            <p:cNvSpPr>
              <a:spLocks/>
            </p:cNvSpPr>
            <p:nvPr/>
          </p:nvSpPr>
          <p:spPr bwMode="auto">
            <a:xfrm>
              <a:off x="5715000" y="5289550"/>
              <a:ext cx="1736725" cy="1157288"/>
            </a:xfrm>
            <a:custGeom>
              <a:avLst/>
              <a:gdLst>
                <a:gd name="T0" fmla="*/ 2735 w 5470"/>
                <a:gd name="T1" fmla="*/ 3646 h 3646"/>
                <a:gd name="T2" fmla="*/ 0 w 5470"/>
                <a:gd name="T3" fmla="*/ 3646 h 3646"/>
                <a:gd name="T4" fmla="*/ 0 w 5470"/>
                <a:gd name="T5" fmla="*/ 0 h 3646"/>
                <a:gd name="T6" fmla="*/ 5470 w 5470"/>
                <a:gd name="T7" fmla="*/ 0 h 3646"/>
                <a:gd name="T8" fmla="*/ 5470 w 5470"/>
                <a:gd name="T9" fmla="*/ 3646 h 3646"/>
                <a:gd name="T10" fmla="*/ 2735 w 5470"/>
                <a:gd name="T11" fmla="*/ 3646 h 3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70" h="3646">
                  <a:moveTo>
                    <a:pt x="2735" y="3646"/>
                  </a:moveTo>
                  <a:lnTo>
                    <a:pt x="0" y="3646"/>
                  </a:lnTo>
                  <a:lnTo>
                    <a:pt x="0" y="0"/>
                  </a:lnTo>
                  <a:lnTo>
                    <a:pt x="5470" y="0"/>
                  </a:lnTo>
                  <a:lnTo>
                    <a:pt x="5470" y="3646"/>
                  </a:lnTo>
                  <a:lnTo>
                    <a:pt x="2735" y="364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38" name="Rectangle 50"/>
            <p:cNvSpPr>
              <a:spLocks noChangeArrowheads="1"/>
            </p:cNvSpPr>
            <p:nvPr/>
          </p:nvSpPr>
          <p:spPr bwMode="auto">
            <a:xfrm>
              <a:off x="5921375" y="5497513"/>
              <a:ext cx="13430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600">
                  <a:solidFill>
                    <a:srgbClr val="000000"/>
                  </a:solidFill>
                </a:rPr>
                <a:t>high load</a:t>
              </a:r>
              <a:endParaRPr lang="en-US" altLang="en-US"/>
            </a:p>
          </p:txBody>
        </p:sp>
        <p:sp>
          <p:nvSpPr>
            <p:cNvPr id="140339" name="Rectangle 51"/>
            <p:cNvSpPr>
              <a:spLocks noChangeArrowheads="1"/>
            </p:cNvSpPr>
            <p:nvPr/>
          </p:nvSpPr>
          <p:spPr bwMode="auto">
            <a:xfrm>
              <a:off x="6096000" y="5861050"/>
              <a:ext cx="103772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600" dirty="0" smtClean="0">
                  <a:solidFill>
                    <a:schemeClr val="bg2"/>
                  </a:solidFill>
                </a:rPr>
                <a:t>activity</a:t>
              </a:r>
              <a:endParaRPr lang="en-US" altLang="en-US" dirty="0">
                <a:solidFill>
                  <a:schemeClr val="bg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151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85185E-6 L -0.54497 0.0018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57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10600" cy="1752600"/>
          </a:xfrm>
        </p:spPr>
        <p:txBody>
          <a:bodyPr/>
          <a:lstStyle/>
          <a:p>
            <a:pPr marL="0" indent="7938">
              <a:buFontTx/>
              <a:buNone/>
            </a:pPr>
            <a:r>
              <a:rPr lang="en-US" altLang="en-US" sz="2800" dirty="0"/>
              <a:t>Step </a:t>
            </a:r>
            <a:r>
              <a:rPr lang="en-US" altLang="en-US" sz="2800" dirty="0" smtClean="0"/>
              <a:t>2</a:t>
            </a:r>
            <a:r>
              <a:rPr lang="en-US" altLang="en-US" sz="2800" dirty="0"/>
              <a:t>: switch traces and use in regular simulation</a:t>
            </a:r>
          </a:p>
          <a:p>
            <a:pPr marL="407988" lvl="1"/>
            <a:r>
              <a:rPr lang="en-US" altLang="en-US" sz="2400" dirty="0"/>
              <a:t>FCFS – a simple scheduler that cannot support a high load</a:t>
            </a:r>
          </a:p>
          <a:p>
            <a:pPr marL="407988" lvl="1"/>
            <a:r>
              <a:rPr lang="en-US" altLang="en-US" sz="2400" dirty="0"/>
              <a:t>EASY – a more efficient backfilling scheduler</a:t>
            </a:r>
          </a:p>
        </p:txBody>
      </p:sp>
      <p:grpSp>
        <p:nvGrpSpPr>
          <p:cNvPr id="4" name="קבוצה 3"/>
          <p:cNvGrpSpPr/>
          <p:nvPr/>
        </p:nvGrpSpPr>
        <p:grpSpPr>
          <a:xfrm>
            <a:off x="729342" y="3139849"/>
            <a:ext cx="1736725" cy="3317875"/>
            <a:chOff x="5715000" y="3128963"/>
            <a:chExt cx="1736725" cy="3317875"/>
          </a:xfrm>
        </p:grpSpPr>
        <p:sp>
          <p:nvSpPr>
            <p:cNvPr id="140313" name="Rectangle 25"/>
            <p:cNvSpPr>
              <a:spLocks noChangeArrowheads="1"/>
            </p:cNvSpPr>
            <p:nvPr/>
          </p:nvSpPr>
          <p:spPr bwMode="auto">
            <a:xfrm>
              <a:off x="5715000" y="3128963"/>
              <a:ext cx="1736725" cy="1157287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14" name="Freeform 26"/>
            <p:cNvSpPr>
              <a:spLocks/>
            </p:cNvSpPr>
            <p:nvPr/>
          </p:nvSpPr>
          <p:spPr bwMode="auto">
            <a:xfrm>
              <a:off x="5715000" y="3128963"/>
              <a:ext cx="1736725" cy="1157287"/>
            </a:xfrm>
            <a:custGeom>
              <a:avLst/>
              <a:gdLst>
                <a:gd name="T0" fmla="*/ 2735 w 5470"/>
                <a:gd name="T1" fmla="*/ 3646 h 3646"/>
                <a:gd name="T2" fmla="*/ 0 w 5470"/>
                <a:gd name="T3" fmla="*/ 3646 h 3646"/>
                <a:gd name="T4" fmla="*/ 0 w 5470"/>
                <a:gd name="T5" fmla="*/ 0 h 3646"/>
                <a:gd name="T6" fmla="*/ 5470 w 5470"/>
                <a:gd name="T7" fmla="*/ 0 h 3646"/>
                <a:gd name="T8" fmla="*/ 5470 w 5470"/>
                <a:gd name="T9" fmla="*/ 3646 h 3646"/>
                <a:gd name="T10" fmla="*/ 2735 w 5470"/>
                <a:gd name="T11" fmla="*/ 3646 h 3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70" h="3646">
                  <a:moveTo>
                    <a:pt x="2735" y="3646"/>
                  </a:moveTo>
                  <a:lnTo>
                    <a:pt x="0" y="3646"/>
                  </a:lnTo>
                  <a:lnTo>
                    <a:pt x="0" y="0"/>
                  </a:lnTo>
                  <a:lnTo>
                    <a:pt x="5470" y="0"/>
                  </a:lnTo>
                  <a:lnTo>
                    <a:pt x="5470" y="3646"/>
                  </a:lnTo>
                  <a:lnTo>
                    <a:pt x="2735" y="364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15" name="Rectangle 27"/>
            <p:cNvSpPr>
              <a:spLocks noChangeArrowheads="1"/>
            </p:cNvSpPr>
            <p:nvPr/>
          </p:nvSpPr>
          <p:spPr bwMode="auto">
            <a:xfrm>
              <a:off x="5983288" y="3343275"/>
              <a:ext cx="12128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600" dirty="0">
                  <a:solidFill>
                    <a:srgbClr val="000000"/>
                  </a:solidFill>
                </a:rPr>
                <a:t>low load</a:t>
              </a:r>
              <a:endParaRPr lang="en-US" altLang="en-US" dirty="0"/>
            </a:p>
          </p:txBody>
        </p:sp>
        <p:sp>
          <p:nvSpPr>
            <p:cNvPr id="140316" name="Rectangle 28"/>
            <p:cNvSpPr>
              <a:spLocks noChangeArrowheads="1"/>
            </p:cNvSpPr>
            <p:nvPr/>
          </p:nvSpPr>
          <p:spPr bwMode="auto">
            <a:xfrm>
              <a:off x="6096000" y="3706813"/>
              <a:ext cx="103772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600" dirty="0" smtClean="0">
                  <a:solidFill>
                    <a:schemeClr val="bg2"/>
                  </a:solidFill>
                </a:rPr>
                <a:t>activity</a:t>
              </a:r>
              <a:endParaRPr lang="en-US" altLang="en-US" dirty="0">
                <a:solidFill>
                  <a:schemeClr val="bg2"/>
                </a:solidFill>
              </a:endParaRPr>
            </a:p>
          </p:txBody>
        </p:sp>
        <p:sp>
          <p:nvSpPr>
            <p:cNvPr id="140336" name="Rectangle 48"/>
            <p:cNvSpPr>
              <a:spLocks noChangeArrowheads="1"/>
            </p:cNvSpPr>
            <p:nvPr/>
          </p:nvSpPr>
          <p:spPr bwMode="auto">
            <a:xfrm>
              <a:off x="5715000" y="5289550"/>
              <a:ext cx="1736725" cy="1157288"/>
            </a:xfrm>
            <a:prstGeom prst="rect">
              <a:avLst/>
            </a:prstGeom>
            <a:solidFill>
              <a:srgbClr val="FF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37" name="Freeform 49"/>
            <p:cNvSpPr>
              <a:spLocks/>
            </p:cNvSpPr>
            <p:nvPr/>
          </p:nvSpPr>
          <p:spPr bwMode="auto">
            <a:xfrm>
              <a:off x="5715000" y="5289550"/>
              <a:ext cx="1736725" cy="1157288"/>
            </a:xfrm>
            <a:custGeom>
              <a:avLst/>
              <a:gdLst>
                <a:gd name="T0" fmla="*/ 2735 w 5470"/>
                <a:gd name="T1" fmla="*/ 3646 h 3646"/>
                <a:gd name="T2" fmla="*/ 0 w 5470"/>
                <a:gd name="T3" fmla="*/ 3646 h 3646"/>
                <a:gd name="T4" fmla="*/ 0 w 5470"/>
                <a:gd name="T5" fmla="*/ 0 h 3646"/>
                <a:gd name="T6" fmla="*/ 5470 w 5470"/>
                <a:gd name="T7" fmla="*/ 0 h 3646"/>
                <a:gd name="T8" fmla="*/ 5470 w 5470"/>
                <a:gd name="T9" fmla="*/ 3646 h 3646"/>
                <a:gd name="T10" fmla="*/ 2735 w 5470"/>
                <a:gd name="T11" fmla="*/ 3646 h 3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70" h="3646">
                  <a:moveTo>
                    <a:pt x="2735" y="3646"/>
                  </a:moveTo>
                  <a:lnTo>
                    <a:pt x="0" y="3646"/>
                  </a:lnTo>
                  <a:lnTo>
                    <a:pt x="0" y="0"/>
                  </a:lnTo>
                  <a:lnTo>
                    <a:pt x="5470" y="0"/>
                  </a:lnTo>
                  <a:lnTo>
                    <a:pt x="5470" y="3646"/>
                  </a:lnTo>
                  <a:lnTo>
                    <a:pt x="2735" y="364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38" name="Rectangle 50"/>
            <p:cNvSpPr>
              <a:spLocks noChangeArrowheads="1"/>
            </p:cNvSpPr>
            <p:nvPr/>
          </p:nvSpPr>
          <p:spPr bwMode="auto">
            <a:xfrm>
              <a:off x="5921375" y="5497513"/>
              <a:ext cx="13430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600">
                  <a:solidFill>
                    <a:srgbClr val="000000"/>
                  </a:solidFill>
                </a:rPr>
                <a:t>high load</a:t>
              </a:r>
              <a:endParaRPr lang="en-US" altLang="en-US"/>
            </a:p>
          </p:txBody>
        </p:sp>
        <p:sp>
          <p:nvSpPr>
            <p:cNvPr id="140339" name="Rectangle 51"/>
            <p:cNvSpPr>
              <a:spLocks noChangeArrowheads="1"/>
            </p:cNvSpPr>
            <p:nvPr/>
          </p:nvSpPr>
          <p:spPr bwMode="auto">
            <a:xfrm>
              <a:off x="6096000" y="5861050"/>
              <a:ext cx="103772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600" dirty="0" smtClean="0">
                  <a:solidFill>
                    <a:schemeClr val="bg2"/>
                  </a:solidFill>
                </a:rPr>
                <a:t>activity</a:t>
              </a:r>
              <a:endParaRPr lang="en-US" alt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6" name="קבוצה 15"/>
          <p:cNvGrpSpPr/>
          <p:nvPr/>
        </p:nvGrpSpPr>
        <p:grpSpPr>
          <a:xfrm>
            <a:off x="1997482" y="2721429"/>
            <a:ext cx="6917918" cy="3897313"/>
            <a:chOff x="1997482" y="2721429"/>
            <a:chExt cx="6917918" cy="3897313"/>
          </a:xfrm>
        </p:grpSpPr>
        <p:sp>
          <p:nvSpPr>
            <p:cNvPr id="140296" name="Rectangle 8"/>
            <p:cNvSpPr>
              <a:spLocks noChangeArrowheads="1"/>
            </p:cNvSpPr>
            <p:nvPr/>
          </p:nvSpPr>
          <p:spPr bwMode="auto">
            <a:xfrm>
              <a:off x="3276600" y="2721429"/>
              <a:ext cx="2944813" cy="1736725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298" name="Rectangle 10"/>
            <p:cNvSpPr>
              <a:spLocks noChangeArrowheads="1"/>
            </p:cNvSpPr>
            <p:nvPr/>
          </p:nvSpPr>
          <p:spPr bwMode="auto">
            <a:xfrm>
              <a:off x="3462266" y="2810329"/>
              <a:ext cx="263373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600" dirty="0" smtClean="0">
                  <a:solidFill>
                    <a:srgbClr val="000000"/>
                  </a:solidFill>
                </a:rPr>
                <a:t>regular </a:t>
              </a:r>
              <a:r>
                <a:rPr lang="en-US" altLang="en-US" sz="2600" dirty="0">
                  <a:solidFill>
                    <a:srgbClr val="000000"/>
                  </a:solidFill>
                </a:rPr>
                <a:t>simulation</a:t>
              </a:r>
              <a:endParaRPr lang="en-US" altLang="en-US" dirty="0"/>
            </a:p>
          </p:txBody>
        </p:sp>
        <p:grpSp>
          <p:nvGrpSpPr>
            <p:cNvPr id="2" name="קבוצה 1"/>
            <p:cNvGrpSpPr/>
            <p:nvPr/>
          </p:nvGrpSpPr>
          <p:grpSpPr>
            <a:xfrm>
              <a:off x="4114800" y="3300867"/>
              <a:ext cx="1544637" cy="771525"/>
              <a:chOff x="2579688" y="3322638"/>
              <a:chExt cx="1544637" cy="771525"/>
            </a:xfrm>
          </p:grpSpPr>
          <p:sp>
            <p:nvSpPr>
              <p:cNvPr id="140299" name="Rectangle 11"/>
              <p:cNvSpPr>
                <a:spLocks noChangeArrowheads="1"/>
              </p:cNvSpPr>
              <p:nvPr/>
            </p:nvSpPr>
            <p:spPr bwMode="auto">
              <a:xfrm>
                <a:off x="2579688" y="3322638"/>
                <a:ext cx="1544637" cy="771525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300" name="Freeform 12"/>
              <p:cNvSpPr>
                <a:spLocks/>
              </p:cNvSpPr>
              <p:nvPr/>
            </p:nvSpPr>
            <p:spPr bwMode="auto">
              <a:xfrm>
                <a:off x="2579688" y="3322638"/>
                <a:ext cx="1544637" cy="771525"/>
              </a:xfrm>
              <a:custGeom>
                <a:avLst/>
                <a:gdLst>
                  <a:gd name="T0" fmla="*/ 2431 w 4862"/>
                  <a:gd name="T1" fmla="*/ 2431 h 2431"/>
                  <a:gd name="T2" fmla="*/ 0 w 4862"/>
                  <a:gd name="T3" fmla="*/ 2431 h 2431"/>
                  <a:gd name="T4" fmla="*/ 0 w 4862"/>
                  <a:gd name="T5" fmla="*/ 0 h 2431"/>
                  <a:gd name="T6" fmla="*/ 4862 w 4862"/>
                  <a:gd name="T7" fmla="*/ 0 h 2431"/>
                  <a:gd name="T8" fmla="*/ 4862 w 4862"/>
                  <a:gd name="T9" fmla="*/ 2431 h 2431"/>
                  <a:gd name="T10" fmla="*/ 2431 w 4862"/>
                  <a:gd name="T11" fmla="*/ 2431 h 2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862" h="2431">
                    <a:moveTo>
                      <a:pt x="2431" y="2431"/>
                    </a:moveTo>
                    <a:lnTo>
                      <a:pt x="0" y="2431"/>
                    </a:lnTo>
                    <a:lnTo>
                      <a:pt x="0" y="0"/>
                    </a:lnTo>
                    <a:lnTo>
                      <a:pt x="4862" y="0"/>
                    </a:lnTo>
                    <a:lnTo>
                      <a:pt x="4862" y="2431"/>
                    </a:lnTo>
                    <a:lnTo>
                      <a:pt x="2431" y="243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301" name="Rectangle 13"/>
              <p:cNvSpPr>
                <a:spLocks noChangeArrowheads="1"/>
              </p:cNvSpPr>
              <p:nvPr/>
            </p:nvSpPr>
            <p:spPr bwMode="auto">
              <a:xfrm>
                <a:off x="2928938" y="3525838"/>
                <a:ext cx="862012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600" dirty="0">
                    <a:solidFill>
                      <a:srgbClr val="000000"/>
                    </a:solidFill>
                  </a:rPr>
                  <a:t>FCFS</a:t>
                </a:r>
                <a:endParaRPr lang="en-US" altLang="en-US" dirty="0"/>
              </a:p>
            </p:txBody>
          </p:sp>
        </p:grpSp>
        <p:sp>
          <p:nvSpPr>
            <p:cNvPr id="140319" name="Rectangle 31"/>
            <p:cNvSpPr>
              <a:spLocks noChangeArrowheads="1"/>
            </p:cNvSpPr>
            <p:nvPr/>
          </p:nvSpPr>
          <p:spPr bwMode="auto">
            <a:xfrm>
              <a:off x="3276600" y="4882017"/>
              <a:ext cx="2944813" cy="1736725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21" name="Rectangle 33"/>
            <p:cNvSpPr>
              <a:spLocks noChangeArrowheads="1"/>
            </p:cNvSpPr>
            <p:nvPr/>
          </p:nvSpPr>
          <p:spPr bwMode="auto">
            <a:xfrm>
              <a:off x="3462266" y="4974092"/>
              <a:ext cx="263373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600" dirty="0" smtClean="0">
                  <a:solidFill>
                    <a:srgbClr val="000000"/>
                  </a:solidFill>
                </a:rPr>
                <a:t>regular </a:t>
              </a:r>
              <a:r>
                <a:rPr lang="en-US" altLang="en-US" sz="2600" dirty="0">
                  <a:solidFill>
                    <a:srgbClr val="000000"/>
                  </a:solidFill>
                </a:rPr>
                <a:t>simulation</a:t>
              </a:r>
              <a:endParaRPr lang="en-US" altLang="en-US" dirty="0"/>
            </a:p>
          </p:txBody>
        </p:sp>
        <p:grpSp>
          <p:nvGrpSpPr>
            <p:cNvPr id="5" name="קבוצה 4"/>
            <p:cNvGrpSpPr/>
            <p:nvPr/>
          </p:nvGrpSpPr>
          <p:grpSpPr>
            <a:xfrm>
              <a:off x="4114800" y="5461454"/>
              <a:ext cx="1544637" cy="771525"/>
              <a:chOff x="2579688" y="5483225"/>
              <a:chExt cx="1544637" cy="771525"/>
            </a:xfrm>
          </p:grpSpPr>
          <p:sp>
            <p:nvSpPr>
              <p:cNvPr id="140322" name="Rectangle 34"/>
              <p:cNvSpPr>
                <a:spLocks noChangeArrowheads="1"/>
              </p:cNvSpPr>
              <p:nvPr/>
            </p:nvSpPr>
            <p:spPr bwMode="auto">
              <a:xfrm>
                <a:off x="2579688" y="5483225"/>
                <a:ext cx="1544637" cy="771525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323" name="Freeform 35"/>
              <p:cNvSpPr>
                <a:spLocks/>
              </p:cNvSpPr>
              <p:nvPr/>
            </p:nvSpPr>
            <p:spPr bwMode="auto">
              <a:xfrm>
                <a:off x="2579688" y="5483225"/>
                <a:ext cx="1544637" cy="771525"/>
              </a:xfrm>
              <a:custGeom>
                <a:avLst/>
                <a:gdLst>
                  <a:gd name="T0" fmla="*/ 2431 w 4862"/>
                  <a:gd name="T1" fmla="*/ 2431 h 2431"/>
                  <a:gd name="T2" fmla="*/ 0 w 4862"/>
                  <a:gd name="T3" fmla="*/ 2431 h 2431"/>
                  <a:gd name="T4" fmla="*/ 0 w 4862"/>
                  <a:gd name="T5" fmla="*/ 0 h 2431"/>
                  <a:gd name="T6" fmla="*/ 4862 w 4862"/>
                  <a:gd name="T7" fmla="*/ 0 h 2431"/>
                  <a:gd name="T8" fmla="*/ 4862 w 4862"/>
                  <a:gd name="T9" fmla="*/ 2431 h 2431"/>
                  <a:gd name="T10" fmla="*/ 2431 w 4862"/>
                  <a:gd name="T11" fmla="*/ 2431 h 2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862" h="2431">
                    <a:moveTo>
                      <a:pt x="2431" y="2431"/>
                    </a:moveTo>
                    <a:lnTo>
                      <a:pt x="0" y="2431"/>
                    </a:lnTo>
                    <a:lnTo>
                      <a:pt x="0" y="0"/>
                    </a:lnTo>
                    <a:lnTo>
                      <a:pt x="4862" y="0"/>
                    </a:lnTo>
                    <a:lnTo>
                      <a:pt x="4862" y="2431"/>
                    </a:lnTo>
                    <a:lnTo>
                      <a:pt x="2431" y="243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324" name="Rectangle 36"/>
              <p:cNvSpPr>
                <a:spLocks noChangeArrowheads="1"/>
              </p:cNvSpPr>
              <p:nvPr/>
            </p:nvSpPr>
            <p:spPr bwMode="auto">
              <a:xfrm>
                <a:off x="2917825" y="5680075"/>
                <a:ext cx="882650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600">
                    <a:solidFill>
                      <a:srgbClr val="000000"/>
                    </a:solidFill>
                  </a:rPr>
                  <a:t>EASY</a:t>
                </a:r>
                <a:endParaRPr lang="en-US" altLang="en-US"/>
              </a:p>
            </p:txBody>
          </p:sp>
        </p:grpSp>
        <p:grpSp>
          <p:nvGrpSpPr>
            <p:cNvPr id="12" name="קבוצה 11"/>
            <p:cNvGrpSpPr/>
            <p:nvPr/>
          </p:nvGrpSpPr>
          <p:grpSpPr>
            <a:xfrm>
              <a:off x="1997482" y="3656036"/>
              <a:ext cx="2526709" cy="1362442"/>
              <a:chOff x="1997482" y="3656036"/>
              <a:chExt cx="2526709" cy="1362442"/>
            </a:xfrm>
          </p:grpSpPr>
          <p:sp>
            <p:nvSpPr>
              <p:cNvPr id="140334" name="Freeform 46"/>
              <p:cNvSpPr>
                <a:spLocks/>
              </p:cNvSpPr>
              <p:nvPr/>
            </p:nvSpPr>
            <p:spPr bwMode="auto">
              <a:xfrm rot="18522687">
                <a:off x="3962781" y="3673106"/>
                <a:ext cx="189999" cy="155860"/>
              </a:xfrm>
              <a:custGeom>
                <a:avLst/>
                <a:gdLst>
                  <a:gd name="T0" fmla="*/ 547 w 547"/>
                  <a:gd name="T1" fmla="*/ 182 h 365"/>
                  <a:gd name="T2" fmla="*/ 0 w 547"/>
                  <a:gd name="T3" fmla="*/ 365 h 365"/>
                  <a:gd name="T4" fmla="*/ 0 w 547"/>
                  <a:gd name="T5" fmla="*/ 0 h 365"/>
                  <a:gd name="T6" fmla="*/ 547 w 547"/>
                  <a:gd name="T7" fmla="*/ 182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47" h="365">
                    <a:moveTo>
                      <a:pt x="547" y="182"/>
                    </a:moveTo>
                    <a:lnTo>
                      <a:pt x="0" y="365"/>
                    </a:lnTo>
                    <a:lnTo>
                      <a:pt x="0" y="0"/>
                    </a:lnTo>
                    <a:lnTo>
                      <a:pt x="547" y="182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>
                <a:outerShdw blurRad="50800" dist="50800" dir="5400000" algn="ctr" rotWithShape="0">
                  <a:schemeClr val="bg1"/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335" name="Line 47"/>
              <p:cNvSpPr>
                <a:spLocks noChangeShapeType="1"/>
              </p:cNvSpPr>
              <p:nvPr/>
            </p:nvSpPr>
            <p:spPr bwMode="auto">
              <a:xfrm rot="19043092" flipV="1">
                <a:off x="1997482" y="4569595"/>
                <a:ext cx="2526709" cy="44888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50800" dist="50800" dir="5400000" algn="ctr" rotWithShape="0">
                  <a:schemeClr val="bg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" name="Freeform 23"/>
            <p:cNvSpPr>
              <a:spLocks/>
            </p:cNvSpPr>
            <p:nvPr/>
          </p:nvSpPr>
          <p:spPr bwMode="auto">
            <a:xfrm>
              <a:off x="6858000" y="3657600"/>
              <a:ext cx="173037" cy="115887"/>
            </a:xfrm>
            <a:custGeom>
              <a:avLst/>
              <a:gdLst>
                <a:gd name="T0" fmla="*/ 547 w 547"/>
                <a:gd name="T1" fmla="*/ 182 h 365"/>
                <a:gd name="T2" fmla="*/ 0 w 547"/>
                <a:gd name="T3" fmla="*/ 365 h 365"/>
                <a:gd name="T4" fmla="*/ 0 w 547"/>
                <a:gd name="T5" fmla="*/ 0 h 365"/>
                <a:gd name="T6" fmla="*/ 547 w 547"/>
                <a:gd name="T7" fmla="*/ 182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7" h="365">
                  <a:moveTo>
                    <a:pt x="547" y="182"/>
                  </a:moveTo>
                  <a:lnTo>
                    <a:pt x="0" y="365"/>
                  </a:lnTo>
                  <a:lnTo>
                    <a:pt x="0" y="0"/>
                  </a:lnTo>
                  <a:lnTo>
                    <a:pt x="547" y="18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outerShdw blurRad="50800" dist="50800" dir="5400000" algn="ctr" rotWithShape="0">
                <a:schemeClr val="bg1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Line 24"/>
            <p:cNvSpPr>
              <a:spLocks noChangeShapeType="1"/>
            </p:cNvSpPr>
            <p:nvPr/>
          </p:nvSpPr>
          <p:spPr bwMode="auto">
            <a:xfrm flipV="1">
              <a:off x="5703889" y="3710666"/>
              <a:ext cx="11541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50800" dist="50800" dir="5400000" algn="ctr" rotWithShape="0">
                <a:schemeClr val="bg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46"/>
            <p:cNvSpPr>
              <a:spLocks/>
            </p:cNvSpPr>
            <p:nvPr/>
          </p:nvSpPr>
          <p:spPr bwMode="auto">
            <a:xfrm>
              <a:off x="6858000" y="5813311"/>
              <a:ext cx="173037" cy="115888"/>
            </a:xfrm>
            <a:custGeom>
              <a:avLst/>
              <a:gdLst>
                <a:gd name="T0" fmla="*/ 547 w 547"/>
                <a:gd name="T1" fmla="*/ 182 h 365"/>
                <a:gd name="T2" fmla="*/ 0 w 547"/>
                <a:gd name="T3" fmla="*/ 365 h 365"/>
                <a:gd name="T4" fmla="*/ 0 w 547"/>
                <a:gd name="T5" fmla="*/ 0 h 365"/>
                <a:gd name="T6" fmla="*/ 547 w 547"/>
                <a:gd name="T7" fmla="*/ 182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7" h="365">
                  <a:moveTo>
                    <a:pt x="547" y="182"/>
                  </a:moveTo>
                  <a:lnTo>
                    <a:pt x="0" y="365"/>
                  </a:lnTo>
                  <a:lnTo>
                    <a:pt x="0" y="0"/>
                  </a:lnTo>
                  <a:lnTo>
                    <a:pt x="547" y="18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outerShdw blurRad="50800" dist="50800" dir="5400000" algn="ctr" rotWithShape="0">
                <a:schemeClr val="bg1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47"/>
            <p:cNvSpPr>
              <a:spLocks noChangeShapeType="1"/>
            </p:cNvSpPr>
            <p:nvPr/>
          </p:nvSpPr>
          <p:spPr bwMode="auto">
            <a:xfrm>
              <a:off x="5694363" y="5869666"/>
              <a:ext cx="1163638" cy="941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50800" dist="50800" dir="5400000" algn="ctr" rotWithShape="0">
                <a:schemeClr val="bg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" name="קבוצה 61"/>
            <p:cNvGrpSpPr/>
            <p:nvPr/>
          </p:nvGrpSpPr>
          <p:grpSpPr>
            <a:xfrm rot="6301943">
              <a:off x="2429946" y="4170372"/>
              <a:ext cx="2526709" cy="1362442"/>
              <a:chOff x="1997482" y="3656036"/>
              <a:chExt cx="2526709" cy="1362442"/>
            </a:xfrm>
          </p:grpSpPr>
          <p:sp>
            <p:nvSpPr>
              <p:cNvPr id="63" name="Freeform 46"/>
              <p:cNvSpPr>
                <a:spLocks/>
              </p:cNvSpPr>
              <p:nvPr/>
            </p:nvSpPr>
            <p:spPr bwMode="auto">
              <a:xfrm rot="18522687">
                <a:off x="3962781" y="3673106"/>
                <a:ext cx="189999" cy="155860"/>
              </a:xfrm>
              <a:custGeom>
                <a:avLst/>
                <a:gdLst>
                  <a:gd name="T0" fmla="*/ 547 w 547"/>
                  <a:gd name="T1" fmla="*/ 182 h 365"/>
                  <a:gd name="T2" fmla="*/ 0 w 547"/>
                  <a:gd name="T3" fmla="*/ 365 h 365"/>
                  <a:gd name="T4" fmla="*/ 0 w 547"/>
                  <a:gd name="T5" fmla="*/ 0 h 365"/>
                  <a:gd name="T6" fmla="*/ 547 w 547"/>
                  <a:gd name="T7" fmla="*/ 182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47" h="365">
                    <a:moveTo>
                      <a:pt x="547" y="182"/>
                    </a:moveTo>
                    <a:lnTo>
                      <a:pt x="0" y="365"/>
                    </a:lnTo>
                    <a:lnTo>
                      <a:pt x="0" y="0"/>
                    </a:lnTo>
                    <a:lnTo>
                      <a:pt x="547" y="182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>
                <a:outerShdw blurRad="50800" dist="50800" dir="5400000" algn="ctr" rotWithShape="0">
                  <a:schemeClr val="bg1"/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Line 47"/>
              <p:cNvSpPr>
                <a:spLocks noChangeShapeType="1"/>
              </p:cNvSpPr>
              <p:nvPr/>
            </p:nvSpPr>
            <p:spPr bwMode="auto">
              <a:xfrm rot="19043092" flipV="1">
                <a:off x="1997482" y="4569595"/>
                <a:ext cx="2526709" cy="44888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50800" dist="50800" dir="5400000" algn="ctr" rotWithShape="0">
                  <a:schemeClr val="bg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פיצוץ 1 12"/>
            <p:cNvSpPr/>
            <p:nvPr/>
          </p:nvSpPr>
          <p:spPr>
            <a:xfrm>
              <a:off x="6781800" y="2895600"/>
              <a:ext cx="2133600" cy="1446439"/>
            </a:xfrm>
            <a:prstGeom prst="irregularSeal1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</a:rPr>
                <a:t>Overload!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14" name="גל 13"/>
            <p:cNvSpPr/>
            <p:nvPr/>
          </p:nvSpPr>
          <p:spPr>
            <a:xfrm>
              <a:off x="7107237" y="5300436"/>
              <a:ext cx="1579563" cy="1157288"/>
            </a:xfrm>
            <a:prstGeom prst="wave">
              <a:avLst/>
            </a:prstGeom>
            <a:solidFill>
              <a:srgbClr val="92D05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FF"/>
                  </a:solidFill>
                </a:rPr>
                <a:t>Too easy!</a:t>
              </a:r>
              <a:endParaRPr lang="en-US" sz="2000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960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Independence vs. Feedback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495800"/>
          </a:xfrm>
        </p:spPr>
        <p:txBody>
          <a:bodyPr/>
          <a:lstStyle/>
          <a:p>
            <a:r>
              <a:rPr lang="en-US" altLang="en-US" sz="3000" dirty="0"/>
              <a:t>Replaying a trace to recreate a workload assumes an open system model</a:t>
            </a:r>
          </a:p>
          <a:p>
            <a:pPr lvl="1"/>
            <a:r>
              <a:rPr lang="en-US" altLang="en-US" sz="2600" dirty="0"/>
              <a:t>Large user population insensitive to system performance</a:t>
            </a:r>
          </a:p>
          <a:p>
            <a:pPr lvl="1"/>
            <a:r>
              <a:rPr lang="en-US" altLang="en-US" sz="2600" dirty="0">
                <a:solidFill>
                  <a:srgbClr val="92D050"/>
                </a:solidFill>
              </a:rPr>
              <a:t>Jobs arrivals are independent of each other</a:t>
            </a:r>
          </a:p>
          <a:p>
            <a:r>
              <a:rPr lang="en-US" altLang="en-US" sz="3000" dirty="0"/>
              <a:t>But real systems are often closed</a:t>
            </a:r>
          </a:p>
          <a:p>
            <a:pPr lvl="1"/>
            <a:r>
              <a:rPr lang="en-US" altLang="en-US" sz="2600" dirty="0"/>
              <a:t>Limited user population</a:t>
            </a:r>
          </a:p>
          <a:p>
            <a:pPr lvl="1"/>
            <a:r>
              <a:rPr lang="en-US" altLang="en-US" sz="2600" dirty="0">
                <a:solidFill>
                  <a:srgbClr val="92D050"/>
                </a:solidFill>
              </a:rPr>
              <a:t>New jobs submitted after previous ones terminate</a:t>
            </a:r>
          </a:p>
          <a:p>
            <a:r>
              <a:rPr lang="en-US" altLang="en-US" sz="3000" dirty="0" smtClean="0"/>
              <a:t>Leads </a:t>
            </a:r>
            <a:r>
              <a:rPr lang="en-US" altLang="en-US" sz="3000" dirty="0"/>
              <a:t>to feedback from system performance to workload generation</a:t>
            </a:r>
          </a:p>
        </p:txBody>
      </p:sp>
    </p:spTree>
    <p:extLst>
      <p:ext uri="{BB962C8B-B14F-4D97-AF65-F5344CB8AC3E}">
        <p14:creationId xmlns:p14="http://schemas.microsoft.com/office/powerpoint/2010/main" val="66269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r>
              <a:rPr lang="en-US" dirty="0" smtClean="0"/>
              <a:t>Performance and Feedback</a:t>
            </a:r>
            <a:endParaRPr lang="en-US" dirty="0"/>
          </a:p>
        </p:txBody>
      </p:sp>
      <p:sp>
        <p:nvSpPr>
          <p:cNvPr id="137220" name="Line 4"/>
          <p:cNvSpPr>
            <a:spLocks noChangeShapeType="1"/>
          </p:cNvSpPr>
          <p:nvPr/>
        </p:nvSpPr>
        <p:spPr bwMode="auto">
          <a:xfrm>
            <a:off x="2590800" y="6400800"/>
            <a:ext cx="617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7221" name="Line 5"/>
          <p:cNvSpPr>
            <a:spLocks noChangeShapeType="1"/>
          </p:cNvSpPr>
          <p:nvPr/>
        </p:nvSpPr>
        <p:spPr bwMode="auto">
          <a:xfrm flipV="1">
            <a:off x="2743200" y="1447800"/>
            <a:ext cx="0" cy="510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4189412" y="6400800"/>
            <a:ext cx="2287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Generated load</a:t>
            </a:r>
          </a:p>
        </p:txBody>
      </p:sp>
      <p:sp>
        <p:nvSpPr>
          <p:cNvPr id="137223" name="Text Box 7"/>
          <p:cNvSpPr txBox="1">
            <a:spLocks noChangeArrowheads="1"/>
          </p:cNvSpPr>
          <p:nvPr/>
        </p:nvSpPr>
        <p:spPr bwMode="auto">
          <a:xfrm rot="16200000">
            <a:off x="1404937" y="3395663"/>
            <a:ext cx="221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Response time</a:t>
            </a:r>
          </a:p>
        </p:txBody>
      </p:sp>
      <p:sp>
        <p:nvSpPr>
          <p:cNvPr id="137224" name="Freeform 8"/>
          <p:cNvSpPr>
            <a:spLocks/>
          </p:cNvSpPr>
          <p:nvPr/>
        </p:nvSpPr>
        <p:spPr bwMode="auto">
          <a:xfrm>
            <a:off x="2743200" y="1600200"/>
            <a:ext cx="5257800" cy="4419600"/>
          </a:xfrm>
          <a:custGeom>
            <a:avLst/>
            <a:gdLst/>
            <a:ahLst/>
            <a:cxnLst>
              <a:cxn ang="0">
                <a:pos x="0" y="2784"/>
              </a:cxn>
              <a:cxn ang="0">
                <a:pos x="1680" y="2592"/>
              </a:cxn>
              <a:cxn ang="0">
                <a:pos x="3216" y="1968"/>
              </a:cxn>
              <a:cxn ang="0">
                <a:pos x="4416" y="0"/>
              </a:cxn>
            </a:cxnLst>
            <a:rect l="0" t="0" r="r" b="b"/>
            <a:pathLst>
              <a:path w="4416" h="2784">
                <a:moveTo>
                  <a:pt x="0" y="2784"/>
                </a:moveTo>
                <a:cubicBezTo>
                  <a:pt x="572" y="2756"/>
                  <a:pt x="1144" y="2728"/>
                  <a:pt x="1680" y="2592"/>
                </a:cubicBezTo>
                <a:cubicBezTo>
                  <a:pt x="2216" y="2456"/>
                  <a:pt x="2760" y="2400"/>
                  <a:pt x="3216" y="1968"/>
                </a:cubicBezTo>
                <a:cubicBezTo>
                  <a:pt x="3672" y="1536"/>
                  <a:pt x="4044" y="768"/>
                  <a:pt x="4416" y="0"/>
                </a:cubicBezTo>
              </a:path>
            </a:pathLst>
          </a:custGeom>
          <a:noFill/>
          <a:ln w="25400">
            <a:solidFill>
              <a:srgbClr val="00C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CCFF"/>
              </a:solidFill>
            </a:endParaRPr>
          </a:p>
        </p:txBody>
      </p:sp>
      <p:sp>
        <p:nvSpPr>
          <p:cNvPr id="137226" name="Freeform 10"/>
          <p:cNvSpPr>
            <a:spLocks/>
          </p:cNvSpPr>
          <p:nvPr/>
        </p:nvSpPr>
        <p:spPr bwMode="auto">
          <a:xfrm>
            <a:off x="2743200" y="1676400"/>
            <a:ext cx="5562600" cy="3810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0" y="336"/>
              </a:cxn>
              <a:cxn ang="0">
                <a:pos x="2880" y="864"/>
              </a:cxn>
              <a:cxn ang="0">
                <a:pos x="4656" y="2400"/>
              </a:cxn>
            </a:cxnLst>
            <a:rect l="0" t="0" r="r" b="b"/>
            <a:pathLst>
              <a:path w="4656" h="2400">
                <a:moveTo>
                  <a:pt x="0" y="0"/>
                </a:moveTo>
                <a:cubicBezTo>
                  <a:pt x="480" y="96"/>
                  <a:pt x="960" y="192"/>
                  <a:pt x="1440" y="336"/>
                </a:cubicBezTo>
                <a:cubicBezTo>
                  <a:pt x="1920" y="480"/>
                  <a:pt x="2344" y="520"/>
                  <a:pt x="2880" y="864"/>
                </a:cubicBezTo>
                <a:cubicBezTo>
                  <a:pt x="3416" y="1208"/>
                  <a:pt x="4036" y="1804"/>
                  <a:pt x="4656" y="2400"/>
                </a:cubicBezTo>
              </a:path>
            </a:pathLst>
          </a:custGeom>
          <a:noFill/>
          <a:ln w="25400">
            <a:solidFill>
              <a:srgbClr val="00C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CCFF"/>
              </a:solidFill>
            </a:endParaRPr>
          </a:p>
        </p:txBody>
      </p:sp>
      <p:sp>
        <p:nvSpPr>
          <p:cNvPr id="137227" name="Text Box 11"/>
          <p:cNvSpPr txBox="1">
            <a:spLocks noChangeArrowheads="1"/>
          </p:cNvSpPr>
          <p:nvPr/>
        </p:nvSpPr>
        <p:spPr bwMode="auto">
          <a:xfrm rot="20863763">
            <a:off x="3121969" y="4892675"/>
            <a:ext cx="23024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CCFF"/>
                </a:solidFill>
              </a:rPr>
              <a:t>Performance as</a:t>
            </a:r>
          </a:p>
          <a:p>
            <a:r>
              <a:rPr lang="en-US" sz="2400" dirty="0">
                <a:solidFill>
                  <a:srgbClr val="00CCFF"/>
                </a:solidFill>
              </a:rPr>
              <a:t>function of load</a:t>
            </a:r>
          </a:p>
        </p:txBody>
      </p:sp>
      <p:sp>
        <p:nvSpPr>
          <p:cNvPr id="137228" name="Text Box 12"/>
          <p:cNvSpPr txBox="1">
            <a:spLocks noChangeArrowheads="1"/>
          </p:cNvSpPr>
          <p:nvPr/>
        </p:nvSpPr>
        <p:spPr bwMode="auto">
          <a:xfrm rot="1052786">
            <a:off x="3037392" y="2139147"/>
            <a:ext cx="22440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CCFF"/>
                </a:solidFill>
              </a:rPr>
              <a:t>Generated jobs</a:t>
            </a:r>
          </a:p>
          <a:p>
            <a:r>
              <a:rPr lang="en-US" sz="2400" dirty="0">
                <a:solidFill>
                  <a:srgbClr val="00CCFF"/>
                </a:solidFill>
              </a:rPr>
              <a:t>as function of</a:t>
            </a:r>
          </a:p>
          <a:p>
            <a:r>
              <a:rPr lang="en-US" sz="2400" dirty="0">
                <a:solidFill>
                  <a:srgbClr val="00CCFF"/>
                </a:solidFill>
              </a:rPr>
              <a:t>response time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5974830" y="2817110"/>
            <a:ext cx="2286000" cy="2349500"/>
            <a:chOff x="3456" y="1608"/>
            <a:chExt cx="1440" cy="1480"/>
          </a:xfrm>
        </p:grpSpPr>
        <p:sp>
          <p:nvSpPr>
            <p:cNvPr id="137229" name="Freeform 13"/>
            <p:cNvSpPr>
              <a:spLocks/>
            </p:cNvSpPr>
            <p:nvPr/>
          </p:nvSpPr>
          <p:spPr bwMode="auto">
            <a:xfrm>
              <a:off x="3456" y="1608"/>
              <a:ext cx="1440" cy="1480"/>
            </a:xfrm>
            <a:custGeom>
              <a:avLst/>
              <a:gdLst/>
              <a:ahLst/>
              <a:cxnLst>
                <a:cxn ang="0">
                  <a:pos x="0" y="1272"/>
                </a:cxn>
                <a:cxn ang="0">
                  <a:pos x="480" y="1464"/>
                </a:cxn>
                <a:cxn ang="0">
                  <a:pos x="1056" y="1368"/>
                </a:cxn>
                <a:cxn ang="0">
                  <a:pos x="1392" y="936"/>
                </a:cxn>
                <a:cxn ang="0">
                  <a:pos x="1344" y="360"/>
                </a:cxn>
                <a:cxn ang="0">
                  <a:pos x="816" y="24"/>
                </a:cxn>
                <a:cxn ang="0">
                  <a:pos x="336" y="216"/>
                </a:cxn>
                <a:cxn ang="0">
                  <a:pos x="144" y="696"/>
                </a:cxn>
                <a:cxn ang="0">
                  <a:pos x="432" y="1080"/>
                </a:cxn>
                <a:cxn ang="0">
                  <a:pos x="864" y="1032"/>
                </a:cxn>
                <a:cxn ang="0">
                  <a:pos x="1056" y="696"/>
                </a:cxn>
                <a:cxn ang="0">
                  <a:pos x="816" y="456"/>
                </a:cxn>
                <a:cxn ang="0">
                  <a:pos x="672" y="552"/>
                </a:cxn>
                <a:cxn ang="0">
                  <a:pos x="672" y="696"/>
                </a:cxn>
              </a:cxnLst>
              <a:rect l="0" t="0" r="r" b="b"/>
              <a:pathLst>
                <a:path w="1440" h="1480">
                  <a:moveTo>
                    <a:pt x="0" y="1272"/>
                  </a:moveTo>
                  <a:cubicBezTo>
                    <a:pt x="152" y="1360"/>
                    <a:pt x="304" y="1448"/>
                    <a:pt x="480" y="1464"/>
                  </a:cubicBezTo>
                  <a:cubicBezTo>
                    <a:pt x="656" y="1480"/>
                    <a:pt x="904" y="1456"/>
                    <a:pt x="1056" y="1368"/>
                  </a:cubicBezTo>
                  <a:cubicBezTo>
                    <a:pt x="1208" y="1280"/>
                    <a:pt x="1344" y="1104"/>
                    <a:pt x="1392" y="936"/>
                  </a:cubicBezTo>
                  <a:cubicBezTo>
                    <a:pt x="1440" y="768"/>
                    <a:pt x="1440" y="512"/>
                    <a:pt x="1344" y="360"/>
                  </a:cubicBezTo>
                  <a:cubicBezTo>
                    <a:pt x="1248" y="208"/>
                    <a:pt x="984" y="48"/>
                    <a:pt x="816" y="24"/>
                  </a:cubicBezTo>
                  <a:cubicBezTo>
                    <a:pt x="648" y="0"/>
                    <a:pt x="448" y="104"/>
                    <a:pt x="336" y="216"/>
                  </a:cubicBezTo>
                  <a:cubicBezTo>
                    <a:pt x="224" y="328"/>
                    <a:pt x="128" y="552"/>
                    <a:pt x="144" y="696"/>
                  </a:cubicBezTo>
                  <a:cubicBezTo>
                    <a:pt x="160" y="840"/>
                    <a:pt x="312" y="1024"/>
                    <a:pt x="432" y="1080"/>
                  </a:cubicBezTo>
                  <a:cubicBezTo>
                    <a:pt x="552" y="1136"/>
                    <a:pt x="760" y="1096"/>
                    <a:pt x="864" y="1032"/>
                  </a:cubicBezTo>
                  <a:cubicBezTo>
                    <a:pt x="968" y="968"/>
                    <a:pt x="1064" y="792"/>
                    <a:pt x="1056" y="696"/>
                  </a:cubicBezTo>
                  <a:cubicBezTo>
                    <a:pt x="1048" y="600"/>
                    <a:pt x="880" y="480"/>
                    <a:pt x="816" y="456"/>
                  </a:cubicBezTo>
                  <a:cubicBezTo>
                    <a:pt x="752" y="432"/>
                    <a:pt x="696" y="512"/>
                    <a:pt x="672" y="552"/>
                  </a:cubicBezTo>
                  <a:cubicBezTo>
                    <a:pt x="648" y="592"/>
                    <a:pt x="672" y="672"/>
                    <a:pt x="672" y="696"/>
                  </a:cubicBezTo>
                </a:path>
              </a:pathLst>
            </a:custGeom>
            <a:noFill/>
            <a:ln w="317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7231" name="Line 15"/>
            <p:cNvSpPr>
              <a:spLocks noChangeShapeType="1"/>
            </p:cNvSpPr>
            <p:nvPr/>
          </p:nvSpPr>
          <p:spPr bwMode="auto">
            <a:xfrm>
              <a:off x="4128" y="2256"/>
              <a:ext cx="0" cy="48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28600" y="4895671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Simulations and </a:t>
            </a:r>
            <a:r>
              <a:rPr lang="en-US" sz="2400" dirty="0" err="1" smtClean="0"/>
              <a:t>queueing</a:t>
            </a:r>
            <a:r>
              <a:rPr lang="en-US" sz="2400" dirty="0" smtClean="0"/>
              <a:t> theory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" y="1619071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User behavior in response to performance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28600" y="2937808"/>
            <a:ext cx="2057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Similar to </a:t>
            </a:r>
            <a:r>
              <a:rPr lang="en-US" sz="2400" dirty="0" err="1" smtClean="0"/>
              <a:t>ecomonic</a:t>
            </a:r>
            <a:r>
              <a:rPr lang="en-US" sz="2400" dirty="0" smtClean="0"/>
              <a:t> supply-and-demand curves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703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4" grpId="0" animBg="1"/>
      <p:bldP spid="137224" grpId="1" animBg="1"/>
      <p:bldP spid="137224" grpId="2" animBg="1"/>
      <p:bldP spid="137226" grpId="0" animBg="1"/>
      <p:bldP spid="137227" grpId="0"/>
      <p:bldP spid="137227" grpId="1"/>
      <p:bldP spid="137227" grpId="2"/>
      <p:bldP spid="137228" grpId="0"/>
      <p:bldP spid="14" grpId="0"/>
      <p:bldP spid="14" grpId="1"/>
      <p:bldP spid="15" grpId="0"/>
      <p:bldP spid="15" grpId="1"/>
      <p:bldP spid="16" grpId="0"/>
      <p:bldP spid="1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Computer Science (take 2)</a:t>
            </a:r>
            <a:endParaRPr lang="en-US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pPr marL="0" indent="0" algn="l" rtl="0">
              <a:buNone/>
            </a:pPr>
            <a:r>
              <a:rPr lang="en-US" altLang="en-US" sz="3200" b="1" dirty="0" smtClean="0"/>
              <a:t>Three</a:t>
            </a:r>
            <a:r>
              <a:rPr lang="en-US" altLang="en-US" sz="3200" dirty="0" smtClean="0"/>
              <a:t> major branches:</a:t>
            </a:r>
          </a:p>
          <a:p>
            <a:pPr algn="l" rtl="0"/>
            <a:r>
              <a:rPr lang="en-US" altLang="en-US" dirty="0" smtClean="0"/>
              <a:t>Theoretical</a:t>
            </a:r>
          </a:p>
          <a:p>
            <a:pPr lvl="1"/>
            <a:r>
              <a:rPr lang="en-US" altLang="en-US" dirty="0" smtClean="0"/>
              <a:t>Complexity, algorithms, proofs</a:t>
            </a:r>
            <a:endParaRPr lang="en-US" altLang="en-US" dirty="0"/>
          </a:p>
          <a:p>
            <a:pPr algn="l" rtl="0"/>
            <a:r>
              <a:rPr lang="en-US" altLang="en-US" dirty="0" smtClean="0"/>
              <a:t>Experimental</a:t>
            </a:r>
          </a:p>
          <a:p>
            <a:pPr lvl="1"/>
            <a:r>
              <a:rPr lang="en-US" altLang="en-US" dirty="0" smtClean="0"/>
              <a:t>Study man-made systems</a:t>
            </a:r>
          </a:p>
          <a:p>
            <a:pPr lvl="1"/>
            <a:r>
              <a:rPr lang="en-US" altLang="en-US" dirty="0" smtClean="0"/>
              <a:t>Also study humans (HCI, SE)</a:t>
            </a:r>
            <a:endParaRPr lang="en-US" altLang="en-US" dirty="0"/>
          </a:p>
          <a:p>
            <a:pPr algn="l" rtl="0"/>
            <a:r>
              <a:rPr lang="en-US" altLang="en-US" dirty="0" smtClean="0"/>
              <a:t>Engineering</a:t>
            </a:r>
          </a:p>
          <a:p>
            <a:pPr lvl="1"/>
            <a:r>
              <a:rPr lang="en-US" altLang="en-US" dirty="0" smtClean="0"/>
              <a:t>Build systems and applications</a:t>
            </a:r>
          </a:p>
          <a:p>
            <a:pPr lvl="1"/>
            <a:r>
              <a:rPr lang="en-US" altLang="en-US" dirty="0" smtClean="0"/>
              <a:t>Try to influence industry</a:t>
            </a:r>
            <a:endParaRPr lang="en-US" altLang="en-US" dirty="0"/>
          </a:p>
        </p:txBody>
      </p:sp>
      <p:sp>
        <p:nvSpPr>
          <p:cNvPr id="7" name="מציין מיקום תוכן 3"/>
          <p:cNvSpPr txBox="1">
            <a:spLocks/>
          </p:cNvSpPr>
          <p:nvPr/>
        </p:nvSpPr>
        <p:spPr>
          <a:xfrm>
            <a:off x="6400800" y="2917902"/>
            <a:ext cx="2590800" cy="34290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pitchFamily="2" charset="2"/>
              <a:buChar char="w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pitchFamily="2" charset="2"/>
              <a:buChar char="w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pitchFamily="2" charset="2"/>
              <a:buChar char="w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pitchFamily="2" charset="2"/>
              <a:buChar char="w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pitchFamily="2" charset="2"/>
              <a:buChar char="w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pitchFamily="2" charset="2"/>
              <a:buChar char="w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pitchFamily="2" charset="2"/>
              <a:buChar char="w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pitchFamily="2" charset="2"/>
              <a:buChar char="w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marL="177800" lvl="1" indent="0">
              <a:buNone/>
            </a:pPr>
            <a:r>
              <a:rPr lang="en-US" kern="0" dirty="0"/>
              <a:t>W</a:t>
            </a:r>
            <a:r>
              <a:rPr lang="en-US" kern="0" dirty="0" smtClean="0"/>
              <a:t>orst case</a:t>
            </a:r>
          </a:p>
          <a:p>
            <a:pPr marL="177800" lvl="1" indent="0">
              <a:buNone/>
            </a:pPr>
            <a:endParaRPr lang="en-US" sz="3200" kern="0" dirty="0" smtClean="0"/>
          </a:p>
          <a:p>
            <a:pPr marL="177800" lvl="1" indent="0">
              <a:buNone/>
            </a:pPr>
            <a:r>
              <a:rPr lang="en-US" kern="0" dirty="0" smtClean="0"/>
              <a:t>Average case</a:t>
            </a:r>
          </a:p>
          <a:p>
            <a:pPr marL="177800" lvl="1" indent="0">
              <a:buNone/>
            </a:pPr>
            <a:r>
              <a:rPr lang="en-US" kern="0" dirty="0" smtClean="0"/>
              <a:t>Distributions</a:t>
            </a:r>
          </a:p>
          <a:p>
            <a:pPr marL="177800" lvl="1" indent="0">
              <a:buNone/>
            </a:pPr>
            <a:endParaRPr lang="en-US" sz="3200" kern="0" dirty="0" smtClean="0"/>
          </a:p>
          <a:p>
            <a:pPr marL="177800" lvl="1" indent="0">
              <a:buNone/>
            </a:pPr>
            <a:r>
              <a:rPr lang="en-US" kern="0" dirty="0" smtClean="0"/>
              <a:t>Good case(s)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28976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and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to compare systems “under the same conditions”</a:t>
            </a:r>
          </a:p>
          <a:p>
            <a:r>
              <a:rPr lang="en-US" dirty="0" smtClean="0"/>
              <a:t>This usually means serving the same jobs</a:t>
            </a:r>
          </a:p>
          <a:p>
            <a:r>
              <a:rPr lang="en-US" dirty="0" smtClean="0"/>
              <a:t>But if service is bad, users will give up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ym typeface="Wingdings"/>
              </a:rPr>
              <a:t> so there will be fewer jobs!</a:t>
            </a:r>
            <a:endParaRPr lang="en-US" dirty="0" smtClean="0"/>
          </a:p>
          <a:p>
            <a:r>
              <a:rPr lang="en-US" dirty="0" smtClean="0"/>
              <a:t>So there is no such thing as “the right jobs”</a:t>
            </a:r>
          </a:p>
          <a:p>
            <a:r>
              <a:rPr lang="en-US" dirty="0" smtClean="0"/>
              <a:t>Instead, we need “the right users”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83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Simulations of Performance</a:t>
            </a:r>
            <a:endParaRPr lang="en-US" dirty="0"/>
          </a:p>
        </p:txBody>
      </p:sp>
      <p:sp>
        <p:nvSpPr>
          <p:cNvPr id="5" name="Wave 4"/>
          <p:cNvSpPr/>
          <p:nvPr/>
        </p:nvSpPr>
        <p:spPr>
          <a:xfrm>
            <a:off x="1066800" y="2438400"/>
            <a:ext cx="7010400" cy="3581400"/>
          </a:xfrm>
          <a:prstGeom prst="wave">
            <a:avLst>
              <a:gd name="adj1" fmla="val 5461"/>
              <a:gd name="adj2" fmla="val 0"/>
            </a:avLst>
          </a:prstGeom>
          <a:solidFill>
            <a:srgbClr val="FFC00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7030A0"/>
                </a:solidFill>
              </a:rPr>
              <a:t>Performance is inextricably related to user behavior</a:t>
            </a:r>
          </a:p>
          <a:p>
            <a:pPr algn="ctr"/>
            <a:endParaRPr lang="en-US" sz="3200" dirty="0">
              <a:solidFill>
                <a:srgbClr val="7030A0"/>
              </a:solidFill>
            </a:endParaRPr>
          </a:p>
          <a:p>
            <a:pPr algn="ctr"/>
            <a:r>
              <a:rPr lang="en-US" sz="3200" dirty="0" smtClean="0">
                <a:solidFill>
                  <a:srgbClr val="7030A0"/>
                </a:solidFill>
              </a:rPr>
              <a:t>Performance evaluation requires models of how human users behave</a:t>
            </a:r>
            <a:endParaRPr lang="en-US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30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User-based workloads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18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Effect of Users</a:t>
            </a:r>
          </a:p>
        </p:txBody>
      </p:sp>
      <p:sp>
        <p:nvSpPr>
          <p:cNvPr id="808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105400"/>
          </a:xfrm>
        </p:spPr>
        <p:txBody>
          <a:bodyPr/>
          <a:lstStyle/>
          <a:p>
            <a:r>
              <a:rPr lang="en-US" altLang="en-US" dirty="0"/>
              <a:t>Workload is generated by users</a:t>
            </a:r>
          </a:p>
          <a:p>
            <a:r>
              <a:rPr lang="en-US" altLang="en-US" dirty="0"/>
              <a:t>Human users do not behave like a random sampling </a:t>
            </a:r>
            <a:r>
              <a:rPr lang="en-US" altLang="en-US" dirty="0" smtClean="0"/>
              <a:t>process from a stationary distribution</a:t>
            </a:r>
            <a:endParaRPr lang="en-US" altLang="en-US" dirty="0"/>
          </a:p>
          <a:p>
            <a:r>
              <a:rPr lang="en-US" altLang="en-US" dirty="0"/>
              <a:t>Feedback based on system </a:t>
            </a:r>
            <a:r>
              <a:rPr lang="en-US" altLang="en-US" dirty="0" smtClean="0"/>
              <a:t>performance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 smtClean="0"/>
              <a:t>    Negative </a:t>
            </a:r>
            <a:r>
              <a:rPr lang="en-US" altLang="en-US" dirty="0"/>
              <a:t>feedback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 smtClean="0"/>
              <a:t>    Better </a:t>
            </a:r>
            <a:r>
              <a:rPr lang="en-US" altLang="en-US" dirty="0"/>
              <a:t>system </a:t>
            </a:r>
            <a:r>
              <a:rPr lang="en-US" altLang="en-US" dirty="0" smtClean="0"/>
              <a:t>stability</a:t>
            </a:r>
            <a:endParaRPr lang="en-US" altLang="en-US" dirty="0"/>
          </a:p>
          <a:p>
            <a:r>
              <a:rPr lang="en-US" altLang="en-US" dirty="0"/>
              <a:t>Repetitive working patterns</a:t>
            </a:r>
          </a:p>
        </p:txBody>
      </p:sp>
      <p:sp>
        <p:nvSpPr>
          <p:cNvPr id="4" name="AutoShape 1028"/>
          <p:cNvSpPr>
            <a:spLocks noChangeArrowheads="1"/>
          </p:cNvSpPr>
          <p:nvPr/>
        </p:nvSpPr>
        <p:spPr bwMode="auto">
          <a:xfrm>
            <a:off x="1284383" y="4300251"/>
            <a:ext cx="457200" cy="353342"/>
          </a:xfrm>
          <a:prstGeom prst="rightArrow">
            <a:avLst>
              <a:gd name="adj1" fmla="val 49676"/>
              <a:gd name="adj2" fmla="val 63397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AutoShape 1028"/>
          <p:cNvSpPr>
            <a:spLocks noChangeArrowheads="1"/>
          </p:cNvSpPr>
          <p:nvPr/>
        </p:nvSpPr>
        <p:spPr bwMode="auto">
          <a:xfrm>
            <a:off x="1284383" y="4757451"/>
            <a:ext cx="457200" cy="381000"/>
          </a:xfrm>
          <a:prstGeom prst="rightArrow">
            <a:avLst>
              <a:gd name="adj1" fmla="val 49676"/>
              <a:gd name="adj2" fmla="val 63397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96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/>
              <a:t>Locality of Sampling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05800" cy="4724400"/>
          </a:xfrm>
        </p:spPr>
        <p:txBody>
          <a:bodyPr/>
          <a:lstStyle/>
          <a:p>
            <a:r>
              <a:rPr lang="en-US" altLang="en-US" dirty="0"/>
              <a:t>Users display different levels of activity at different times</a:t>
            </a:r>
          </a:p>
          <a:p>
            <a:r>
              <a:rPr lang="en-US" altLang="en-US" dirty="0"/>
              <a:t>At any given time, only a small subset of users is active</a:t>
            </a:r>
          </a:p>
          <a:p>
            <a:r>
              <a:rPr lang="en-US" altLang="en-US" dirty="0"/>
              <a:t>These users repeatedly do the same thing</a:t>
            </a:r>
          </a:p>
          <a:p>
            <a:r>
              <a:rPr lang="en-US" altLang="en-US" dirty="0"/>
              <a:t>Workload observed by system is not a random sample from </a:t>
            </a:r>
            <a:r>
              <a:rPr lang="en-US" altLang="en-US" dirty="0" smtClean="0"/>
              <a:t>stationary </a:t>
            </a:r>
            <a:r>
              <a:rPr lang="en-US" altLang="en-US" dirty="0"/>
              <a:t>distribution</a:t>
            </a:r>
          </a:p>
          <a:p>
            <a:r>
              <a:rPr lang="en-US" altLang="en-US" dirty="0" smtClean="0"/>
              <a:t>This can be learned and exploited </a:t>
            </a:r>
            <a:r>
              <a:rPr lang="en-US" altLang="en-US" dirty="0"/>
              <a:t>by a </a:t>
            </a:r>
            <a:r>
              <a:rPr lang="en-US" altLang="en-US" dirty="0" smtClean="0"/>
              <a:t>scheduler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035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User-Based Workloads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workload on a multi-user system is composed of the workloads by multiple users</a:t>
            </a:r>
          </a:p>
          <a:p>
            <a:r>
              <a:rPr lang="en-US" dirty="0" smtClean="0"/>
              <a:t>Turn this into a </a:t>
            </a:r>
            <a:r>
              <a:rPr lang="en-US" dirty="0" smtClean="0">
                <a:solidFill>
                  <a:srgbClr val="92D050"/>
                </a:solidFill>
              </a:rPr>
              <a:t>generative process</a:t>
            </a:r>
            <a:r>
              <a:rPr lang="en-US" dirty="0" smtClean="0"/>
              <a:t>:</a:t>
            </a:r>
          </a:p>
          <a:p>
            <a:pPr lvl="1"/>
            <a:r>
              <a:rPr lang="en-US" sz="3000" dirty="0" smtClean="0"/>
              <a:t>Create individual job streams per user</a:t>
            </a:r>
          </a:p>
          <a:p>
            <a:pPr lvl="1"/>
            <a:r>
              <a:rPr lang="en-US" sz="3000" dirty="0" smtClean="0"/>
              <a:t>Combine them</a:t>
            </a:r>
          </a:p>
          <a:p>
            <a:pPr lvl="1"/>
            <a:r>
              <a:rPr lang="en-US" sz="3000" dirty="0" smtClean="0"/>
              <a:t>Add feedback from system performance</a:t>
            </a:r>
          </a:p>
        </p:txBody>
      </p:sp>
    </p:spTree>
    <p:extLst>
      <p:ext uri="{BB962C8B-B14F-4D97-AF65-F5344CB8AC3E}">
        <p14:creationId xmlns:p14="http://schemas.microsoft.com/office/powerpoint/2010/main" val="88021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/>
          <a:lstStyle/>
          <a:p>
            <a:r>
              <a:rPr lang="en-US" dirty="0" smtClean="0"/>
              <a:t>Incorporate feedback from system performance</a:t>
            </a:r>
          </a:p>
          <a:p>
            <a:r>
              <a:rPr lang="en-US" dirty="0" smtClean="0"/>
              <a:t>Daily cycle due to natural user activity</a:t>
            </a:r>
          </a:p>
          <a:p>
            <a:r>
              <a:rPr lang="en-US" dirty="0" smtClean="0"/>
              <a:t>Locality due to different users with different job characteristics</a:t>
            </a:r>
          </a:p>
          <a:p>
            <a:r>
              <a:rPr lang="en-US" dirty="0" smtClean="0"/>
              <a:t>Easy to include or exclude flurries</a:t>
            </a:r>
          </a:p>
          <a:p>
            <a:r>
              <a:rPr lang="en-US" dirty="0" smtClean="0"/>
              <a:t>Heavy-tailed sessions lead to self similarity as exists in many workloads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37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Old Model</a:t>
            </a:r>
          </a:p>
        </p:txBody>
      </p:sp>
      <p:sp>
        <p:nvSpPr>
          <p:cNvPr id="129103" name="Rectangle 79"/>
          <p:cNvSpPr>
            <a:spLocks noChangeArrowheads="1"/>
          </p:cNvSpPr>
          <p:nvPr/>
        </p:nvSpPr>
        <p:spPr bwMode="auto">
          <a:xfrm>
            <a:off x="5205413" y="2470150"/>
            <a:ext cx="3386137" cy="2116138"/>
          </a:xfrm>
          <a:prstGeom prst="rect">
            <a:avLst/>
          </a:prstGeom>
          <a:solidFill>
            <a:srgbClr val="E6E6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04" name="Freeform 80"/>
          <p:cNvSpPr>
            <a:spLocks/>
          </p:cNvSpPr>
          <p:nvPr/>
        </p:nvSpPr>
        <p:spPr bwMode="auto">
          <a:xfrm>
            <a:off x="5205413" y="2470150"/>
            <a:ext cx="3386137" cy="2116138"/>
          </a:xfrm>
          <a:custGeom>
            <a:avLst/>
            <a:gdLst>
              <a:gd name="T0" fmla="*/ 5332 w 10665"/>
              <a:gd name="T1" fmla="*/ 6666 h 6666"/>
              <a:gd name="T2" fmla="*/ 0 w 10665"/>
              <a:gd name="T3" fmla="*/ 6666 h 6666"/>
              <a:gd name="T4" fmla="*/ 0 w 10665"/>
              <a:gd name="T5" fmla="*/ 0 h 6666"/>
              <a:gd name="T6" fmla="*/ 10665 w 10665"/>
              <a:gd name="T7" fmla="*/ 0 h 6666"/>
              <a:gd name="T8" fmla="*/ 10665 w 10665"/>
              <a:gd name="T9" fmla="*/ 6666 h 6666"/>
              <a:gd name="T10" fmla="*/ 5332 w 10665"/>
              <a:gd name="T11" fmla="*/ 6666 h 66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665" h="6666">
                <a:moveTo>
                  <a:pt x="5332" y="6666"/>
                </a:moveTo>
                <a:lnTo>
                  <a:pt x="0" y="6666"/>
                </a:lnTo>
                <a:lnTo>
                  <a:pt x="0" y="0"/>
                </a:lnTo>
                <a:lnTo>
                  <a:pt x="10665" y="0"/>
                </a:lnTo>
                <a:lnTo>
                  <a:pt x="10665" y="6666"/>
                </a:lnTo>
                <a:lnTo>
                  <a:pt x="5332" y="666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05" name="Line 81"/>
          <p:cNvSpPr>
            <a:spLocks noChangeShapeType="1"/>
          </p:cNvSpPr>
          <p:nvPr/>
        </p:nvSpPr>
        <p:spPr bwMode="auto">
          <a:xfrm>
            <a:off x="5432425" y="3251200"/>
            <a:ext cx="13033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06" name="Line 82"/>
          <p:cNvSpPr>
            <a:spLocks noChangeShapeType="1"/>
          </p:cNvSpPr>
          <p:nvPr/>
        </p:nvSpPr>
        <p:spPr bwMode="auto">
          <a:xfrm>
            <a:off x="5432425" y="3935413"/>
            <a:ext cx="130333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07" name="Line 83"/>
          <p:cNvSpPr>
            <a:spLocks noChangeShapeType="1"/>
          </p:cNvSpPr>
          <p:nvPr/>
        </p:nvSpPr>
        <p:spPr bwMode="auto">
          <a:xfrm>
            <a:off x="6735763" y="3251200"/>
            <a:ext cx="1587" cy="6842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08" name="Rectangle 84"/>
          <p:cNvSpPr>
            <a:spLocks noChangeArrowheads="1"/>
          </p:cNvSpPr>
          <p:nvPr/>
        </p:nvSpPr>
        <p:spPr bwMode="auto">
          <a:xfrm>
            <a:off x="5438775" y="4002088"/>
            <a:ext cx="1228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000">
                <a:solidFill>
                  <a:srgbClr val="000000"/>
                </a:solidFill>
              </a:rPr>
              <a:t>wait queue</a:t>
            </a:r>
            <a:endParaRPr lang="en-US" altLang="en-US"/>
          </a:p>
        </p:txBody>
      </p:sp>
      <p:sp>
        <p:nvSpPr>
          <p:cNvPr id="129109" name="Freeform 85"/>
          <p:cNvSpPr>
            <a:spLocks/>
          </p:cNvSpPr>
          <p:nvPr/>
        </p:nvSpPr>
        <p:spPr bwMode="auto">
          <a:xfrm>
            <a:off x="6962775" y="2697163"/>
            <a:ext cx="1465263" cy="1660525"/>
          </a:xfrm>
          <a:custGeom>
            <a:avLst/>
            <a:gdLst>
              <a:gd name="T0" fmla="*/ 2307 w 4615"/>
              <a:gd name="T1" fmla="*/ 5230 h 5230"/>
              <a:gd name="T2" fmla="*/ 0 w 4615"/>
              <a:gd name="T3" fmla="*/ 5230 h 5230"/>
              <a:gd name="T4" fmla="*/ 0 w 4615"/>
              <a:gd name="T5" fmla="*/ 0 h 5230"/>
              <a:gd name="T6" fmla="*/ 4615 w 4615"/>
              <a:gd name="T7" fmla="*/ 0 h 5230"/>
              <a:gd name="T8" fmla="*/ 4615 w 4615"/>
              <a:gd name="T9" fmla="*/ 5230 h 5230"/>
              <a:gd name="T10" fmla="*/ 2307 w 4615"/>
              <a:gd name="T11" fmla="*/ 5230 h 5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615" h="5230">
                <a:moveTo>
                  <a:pt x="2307" y="5230"/>
                </a:moveTo>
                <a:lnTo>
                  <a:pt x="0" y="5230"/>
                </a:lnTo>
                <a:lnTo>
                  <a:pt x="0" y="0"/>
                </a:lnTo>
                <a:lnTo>
                  <a:pt x="4615" y="0"/>
                </a:lnTo>
                <a:lnTo>
                  <a:pt x="4615" y="5230"/>
                </a:lnTo>
                <a:lnTo>
                  <a:pt x="2307" y="523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10" name="Rectangle 86"/>
          <p:cNvSpPr>
            <a:spLocks noChangeArrowheads="1"/>
          </p:cNvSpPr>
          <p:nvPr/>
        </p:nvSpPr>
        <p:spPr bwMode="auto">
          <a:xfrm>
            <a:off x="5222875" y="2149475"/>
            <a:ext cx="121285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200"/>
              <a:t>scheduler</a:t>
            </a:r>
            <a:endParaRPr lang="en-US" alt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3081338" y="2357438"/>
            <a:ext cx="2449512" cy="1154112"/>
            <a:chOff x="3081338" y="2357438"/>
            <a:chExt cx="2449512" cy="1154112"/>
          </a:xfrm>
          <a:solidFill>
            <a:srgbClr val="00B0F0"/>
          </a:solidFill>
        </p:grpSpPr>
        <p:sp>
          <p:nvSpPr>
            <p:cNvPr id="129111" name="Freeform 87"/>
            <p:cNvSpPr>
              <a:spLocks/>
            </p:cNvSpPr>
            <p:nvPr/>
          </p:nvSpPr>
          <p:spPr bwMode="auto">
            <a:xfrm>
              <a:off x="5300663" y="3352800"/>
              <a:ext cx="230187" cy="158750"/>
            </a:xfrm>
            <a:custGeom>
              <a:avLst/>
              <a:gdLst>
                <a:gd name="T0" fmla="*/ 725 w 725"/>
                <a:gd name="T1" fmla="*/ 501 h 501"/>
                <a:gd name="T2" fmla="*/ 0 w 725"/>
                <a:gd name="T3" fmla="*/ 417 h 501"/>
                <a:gd name="T4" fmla="*/ 195 w 725"/>
                <a:gd name="T5" fmla="*/ 0 h 501"/>
                <a:gd name="T6" fmla="*/ 725 w 725"/>
                <a:gd name="T7" fmla="*/ 501 h 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5" h="501">
                  <a:moveTo>
                    <a:pt x="725" y="501"/>
                  </a:moveTo>
                  <a:lnTo>
                    <a:pt x="0" y="417"/>
                  </a:lnTo>
                  <a:lnTo>
                    <a:pt x="195" y="0"/>
                  </a:lnTo>
                  <a:lnTo>
                    <a:pt x="725" y="501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129112" name="Freeform 88"/>
            <p:cNvSpPr>
              <a:spLocks/>
            </p:cNvSpPr>
            <p:nvPr/>
          </p:nvSpPr>
          <p:spPr bwMode="auto">
            <a:xfrm>
              <a:off x="3081338" y="2357438"/>
              <a:ext cx="2297112" cy="1095375"/>
            </a:xfrm>
            <a:custGeom>
              <a:avLst/>
              <a:gdLst>
                <a:gd name="T0" fmla="*/ 43 w 7233"/>
                <a:gd name="T1" fmla="*/ 0 h 3447"/>
                <a:gd name="T2" fmla="*/ 7233 w 7233"/>
                <a:gd name="T3" fmla="*/ 3354 h 3447"/>
                <a:gd name="T4" fmla="*/ 7190 w 7233"/>
                <a:gd name="T5" fmla="*/ 3447 h 3447"/>
                <a:gd name="T6" fmla="*/ 0 w 7233"/>
                <a:gd name="T7" fmla="*/ 92 h 3447"/>
                <a:gd name="T8" fmla="*/ 43 w 7233"/>
                <a:gd name="T9" fmla="*/ 0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33" h="3447">
                  <a:moveTo>
                    <a:pt x="43" y="0"/>
                  </a:moveTo>
                  <a:lnTo>
                    <a:pt x="7233" y="3354"/>
                  </a:lnTo>
                  <a:lnTo>
                    <a:pt x="7190" y="3447"/>
                  </a:lnTo>
                  <a:lnTo>
                    <a:pt x="0" y="92"/>
                  </a:lnTo>
                  <a:lnTo>
                    <a:pt x="43" y="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9115" name="Rectangle 91"/>
          <p:cNvSpPr>
            <a:spLocks noChangeArrowheads="1"/>
          </p:cNvSpPr>
          <p:nvPr/>
        </p:nvSpPr>
        <p:spPr bwMode="auto">
          <a:xfrm>
            <a:off x="3886200" y="2438400"/>
            <a:ext cx="487363" cy="163513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17" name="Rectangle 93"/>
          <p:cNvSpPr>
            <a:spLocks noChangeArrowheads="1"/>
          </p:cNvSpPr>
          <p:nvPr/>
        </p:nvSpPr>
        <p:spPr bwMode="auto">
          <a:xfrm>
            <a:off x="3429000" y="1906588"/>
            <a:ext cx="195263" cy="455612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19" name="Rectangle 95"/>
          <p:cNvSpPr>
            <a:spLocks noChangeArrowheads="1"/>
          </p:cNvSpPr>
          <p:nvPr/>
        </p:nvSpPr>
        <p:spPr bwMode="auto">
          <a:xfrm>
            <a:off x="6343650" y="3349625"/>
            <a:ext cx="327025" cy="520700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20" name="Freeform 96"/>
          <p:cNvSpPr>
            <a:spLocks/>
          </p:cNvSpPr>
          <p:nvPr/>
        </p:nvSpPr>
        <p:spPr bwMode="auto">
          <a:xfrm>
            <a:off x="6343650" y="3349625"/>
            <a:ext cx="327025" cy="520700"/>
          </a:xfrm>
          <a:custGeom>
            <a:avLst/>
            <a:gdLst>
              <a:gd name="T0" fmla="*/ 514 w 1028"/>
              <a:gd name="T1" fmla="*/ 1641 h 1641"/>
              <a:gd name="T2" fmla="*/ 0 w 1028"/>
              <a:gd name="T3" fmla="*/ 1641 h 1641"/>
              <a:gd name="T4" fmla="*/ 0 w 1028"/>
              <a:gd name="T5" fmla="*/ 0 h 1641"/>
              <a:gd name="T6" fmla="*/ 1028 w 1028"/>
              <a:gd name="T7" fmla="*/ 0 h 1641"/>
              <a:gd name="T8" fmla="*/ 1028 w 1028"/>
              <a:gd name="T9" fmla="*/ 1641 h 1641"/>
              <a:gd name="T10" fmla="*/ 514 w 1028"/>
              <a:gd name="T11" fmla="*/ 1641 h 16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28" h="1641">
                <a:moveTo>
                  <a:pt x="514" y="1641"/>
                </a:moveTo>
                <a:lnTo>
                  <a:pt x="0" y="1641"/>
                </a:lnTo>
                <a:lnTo>
                  <a:pt x="0" y="0"/>
                </a:lnTo>
                <a:lnTo>
                  <a:pt x="1028" y="0"/>
                </a:lnTo>
                <a:lnTo>
                  <a:pt x="1028" y="1641"/>
                </a:lnTo>
                <a:lnTo>
                  <a:pt x="514" y="1641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21" name="Rectangle 97"/>
          <p:cNvSpPr>
            <a:spLocks noChangeArrowheads="1"/>
          </p:cNvSpPr>
          <p:nvPr/>
        </p:nvSpPr>
        <p:spPr bwMode="auto">
          <a:xfrm>
            <a:off x="5692775" y="3446463"/>
            <a:ext cx="554038" cy="228600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22" name="Freeform 98"/>
          <p:cNvSpPr>
            <a:spLocks/>
          </p:cNvSpPr>
          <p:nvPr/>
        </p:nvSpPr>
        <p:spPr bwMode="auto">
          <a:xfrm>
            <a:off x="5692775" y="3446463"/>
            <a:ext cx="554038" cy="228600"/>
          </a:xfrm>
          <a:custGeom>
            <a:avLst/>
            <a:gdLst>
              <a:gd name="T0" fmla="*/ 872 w 1743"/>
              <a:gd name="T1" fmla="*/ 718 h 718"/>
              <a:gd name="T2" fmla="*/ 0 w 1743"/>
              <a:gd name="T3" fmla="*/ 718 h 718"/>
              <a:gd name="T4" fmla="*/ 0 w 1743"/>
              <a:gd name="T5" fmla="*/ 0 h 718"/>
              <a:gd name="T6" fmla="*/ 1743 w 1743"/>
              <a:gd name="T7" fmla="*/ 0 h 718"/>
              <a:gd name="T8" fmla="*/ 1743 w 1743"/>
              <a:gd name="T9" fmla="*/ 718 h 718"/>
              <a:gd name="T10" fmla="*/ 872 w 1743"/>
              <a:gd name="T11" fmla="*/ 718 h 7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43" h="718">
                <a:moveTo>
                  <a:pt x="872" y="718"/>
                </a:moveTo>
                <a:lnTo>
                  <a:pt x="0" y="718"/>
                </a:lnTo>
                <a:lnTo>
                  <a:pt x="0" y="0"/>
                </a:lnTo>
                <a:lnTo>
                  <a:pt x="1743" y="0"/>
                </a:lnTo>
                <a:lnTo>
                  <a:pt x="1743" y="718"/>
                </a:lnTo>
                <a:lnTo>
                  <a:pt x="872" y="718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23" name="Rectangle 99"/>
          <p:cNvSpPr>
            <a:spLocks noChangeArrowheads="1"/>
          </p:cNvSpPr>
          <p:nvPr/>
        </p:nvSpPr>
        <p:spPr bwMode="auto">
          <a:xfrm>
            <a:off x="7061200" y="3740150"/>
            <a:ext cx="260350" cy="520700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24" name="Freeform 100"/>
          <p:cNvSpPr>
            <a:spLocks/>
          </p:cNvSpPr>
          <p:nvPr/>
        </p:nvSpPr>
        <p:spPr bwMode="auto">
          <a:xfrm>
            <a:off x="7061200" y="3740150"/>
            <a:ext cx="260350" cy="520700"/>
          </a:xfrm>
          <a:custGeom>
            <a:avLst/>
            <a:gdLst>
              <a:gd name="T0" fmla="*/ 410 w 821"/>
              <a:gd name="T1" fmla="*/ 1641 h 1641"/>
              <a:gd name="T2" fmla="*/ 0 w 821"/>
              <a:gd name="T3" fmla="*/ 1641 h 1641"/>
              <a:gd name="T4" fmla="*/ 0 w 821"/>
              <a:gd name="T5" fmla="*/ 0 h 1641"/>
              <a:gd name="T6" fmla="*/ 821 w 821"/>
              <a:gd name="T7" fmla="*/ 0 h 1641"/>
              <a:gd name="T8" fmla="*/ 821 w 821"/>
              <a:gd name="T9" fmla="*/ 1641 h 1641"/>
              <a:gd name="T10" fmla="*/ 410 w 821"/>
              <a:gd name="T11" fmla="*/ 1641 h 16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1" h="1641">
                <a:moveTo>
                  <a:pt x="410" y="1641"/>
                </a:moveTo>
                <a:lnTo>
                  <a:pt x="0" y="1641"/>
                </a:lnTo>
                <a:lnTo>
                  <a:pt x="0" y="0"/>
                </a:lnTo>
                <a:lnTo>
                  <a:pt x="821" y="0"/>
                </a:lnTo>
                <a:lnTo>
                  <a:pt x="821" y="1641"/>
                </a:lnTo>
                <a:lnTo>
                  <a:pt x="410" y="1641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25" name="Rectangle 101"/>
          <p:cNvSpPr>
            <a:spLocks noChangeArrowheads="1"/>
          </p:cNvSpPr>
          <p:nvPr/>
        </p:nvSpPr>
        <p:spPr bwMode="auto">
          <a:xfrm>
            <a:off x="7418388" y="3902075"/>
            <a:ext cx="782637" cy="325438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26" name="Freeform 102"/>
          <p:cNvSpPr>
            <a:spLocks/>
          </p:cNvSpPr>
          <p:nvPr/>
        </p:nvSpPr>
        <p:spPr bwMode="auto">
          <a:xfrm>
            <a:off x="7418388" y="3902075"/>
            <a:ext cx="782637" cy="325438"/>
          </a:xfrm>
          <a:custGeom>
            <a:avLst/>
            <a:gdLst>
              <a:gd name="T0" fmla="*/ 1231 w 2462"/>
              <a:gd name="T1" fmla="*/ 1025 h 1025"/>
              <a:gd name="T2" fmla="*/ 0 w 2462"/>
              <a:gd name="T3" fmla="*/ 1025 h 1025"/>
              <a:gd name="T4" fmla="*/ 0 w 2462"/>
              <a:gd name="T5" fmla="*/ 0 h 1025"/>
              <a:gd name="T6" fmla="*/ 2462 w 2462"/>
              <a:gd name="T7" fmla="*/ 0 h 1025"/>
              <a:gd name="T8" fmla="*/ 2462 w 2462"/>
              <a:gd name="T9" fmla="*/ 1025 h 1025"/>
              <a:gd name="T10" fmla="*/ 1231 w 2462"/>
              <a:gd name="T11" fmla="*/ 1025 h 1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62" h="1025">
                <a:moveTo>
                  <a:pt x="1231" y="1025"/>
                </a:moveTo>
                <a:lnTo>
                  <a:pt x="0" y="1025"/>
                </a:lnTo>
                <a:lnTo>
                  <a:pt x="0" y="0"/>
                </a:lnTo>
                <a:lnTo>
                  <a:pt x="2462" y="0"/>
                </a:lnTo>
                <a:lnTo>
                  <a:pt x="2462" y="1025"/>
                </a:lnTo>
                <a:lnTo>
                  <a:pt x="1231" y="1025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27" name="Rectangle 103"/>
          <p:cNvSpPr>
            <a:spLocks noChangeArrowheads="1"/>
          </p:cNvSpPr>
          <p:nvPr/>
        </p:nvSpPr>
        <p:spPr bwMode="auto">
          <a:xfrm>
            <a:off x="7581900" y="3154363"/>
            <a:ext cx="260350" cy="650875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28" name="Freeform 104"/>
          <p:cNvSpPr>
            <a:spLocks/>
          </p:cNvSpPr>
          <p:nvPr/>
        </p:nvSpPr>
        <p:spPr bwMode="auto">
          <a:xfrm>
            <a:off x="7581900" y="3154363"/>
            <a:ext cx="260350" cy="650875"/>
          </a:xfrm>
          <a:custGeom>
            <a:avLst/>
            <a:gdLst>
              <a:gd name="T0" fmla="*/ 410 w 821"/>
              <a:gd name="T1" fmla="*/ 2051 h 2051"/>
              <a:gd name="T2" fmla="*/ 0 w 821"/>
              <a:gd name="T3" fmla="*/ 2051 h 2051"/>
              <a:gd name="T4" fmla="*/ 0 w 821"/>
              <a:gd name="T5" fmla="*/ 0 h 2051"/>
              <a:gd name="T6" fmla="*/ 821 w 821"/>
              <a:gd name="T7" fmla="*/ 0 h 2051"/>
              <a:gd name="T8" fmla="*/ 821 w 821"/>
              <a:gd name="T9" fmla="*/ 2051 h 2051"/>
              <a:gd name="T10" fmla="*/ 410 w 821"/>
              <a:gd name="T11" fmla="*/ 2051 h 2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1" h="2051">
                <a:moveTo>
                  <a:pt x="410" y="2051"/>
                </a:moveTo>
                <a:lnTo>
                  <a:pt x="0" y="2051"/>
                </a:lnTo>
                <a:lnTo>
                  <a:pt x="0" y="0"/>
                </a:lnTo>
                <a:lnTo>
                  <a:pt x="821" y="0"/>
                </a:lnTo>
                <a:lnTo>
                  <a:pt x="821" y="2051"/>
                </a:lnTo>
                <a:lnTo>
                  <a:pt x="410" y="2051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29" name="Rectangle 105"/>
          <p:cNvSpPr>
            <a:spLocks noChangeArrowheads="1"/>
          </p:cNvSpPr>
          <p:nvPr/>
        </p:nvSpPr>
        <p:spPr bwMode="auto">
          <a:xfrm>
            <a:off x="7061200" y="2894013"/>
            <a:ext cx="96838" cy="390525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30" name="Freeform 106"/>
          <p:cNvSpPr>
            <a:spLocks/>
          </p:cNvSpPr>
          <p:nvPr/>
        </p:nvSpPr>
        <p:spPr bwMode="auto">
          <a:xfrm>
            <a:off x="7061200" y="2894013"/>
            <a:ext cx="96838" cy="390525"/>
          </a:xfrm>
          <a:custGeom>
            <a:avLst/>
            <a:gdLst>
              <a:gd name="T0" fmla="*/ 154 w 308"/>
              <a:gd name="T1" fmla="*/ 1230 h 1230"/>
              <a:gd name="T2" fmla="*/ 0 w 308"/>
              <a:gd name="T3" fmla="*/ 1230 h 1230"/>
              <a:gd name="T4" fmla="*/ 0 w 308"/>
              <a:gd name="T5" fmla="*/ 0 h 1230"/>
              <a:gd name="T6" fmla="*/ 308 w 308"/>
              <a:gd name="T7" fmla="*/ 0 h 1230"/>
              <a:gd name="T8" fmla="*/ 308 w 308"/>
              <a:gd name="T9" fmla="*/ 1230 h 1230"/>
              <a:gd name="T10" fmla="*/ 154 w 308"/>
              <a:gd name="T11" fmla="*/ 1230 h 1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8" h="1230">
                <a:moveTo>
                  <a:pt x="154" y="1230"/>
                </a:moveTo>
                <a:lnTo>
                  <a:pt x="0" y="1230"/>
                </a:lnTo>
                <a:lnTo>
                  <a:pt x="0" y="0"/>
                </a:lnTo>
                <a:lnTo>
                  <a:pt x="308" y="0"/>
                </a:lnTo>
                <a:lnTo>
                  <a:pt x="308" y="1230"/>
                </a:lnTo>
                <a:lnTo>
                  <a:pt x="154" y="123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31" name="Rectangle 107"/>
          <p:cNvSpPr>
            <a:spLocks noChangeArrowheads="1"/>
          </p:cNvSpPr>
          <p:nvPr/>
        </p:nvSpPr>
        <p:spPr bwMode="auto">
          <a:xfrm>
            <a:off x="7061200" y="3414713"/>
            <a:ext cx="422275" cy="227012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32" name="Freeform 108"/>
          <p:cNvSpPr>
            <a:spLocks/>
          </p:cNvSpPr>
          <p:nvPr/>
        </p:nvSpPr>
        <p:spPr bwMode="auto">
          <a:xfrm>
            <a:off x="7061200" y="3414713"/>
            <a:ext cx="422275" cy="227012"/>
          </a:xfrm>
          <a:custGeom>
            <a:avLst/>
            <a:gdLst>
              <a:gd name="T0" fmla="*/ 667 w 1333"/>
              <a:gd name="T1" fmla="*/ 718 h 718"/>
              <a:gd name="T2" fmla="*/ 0 w 1333"/>
              <a:gd name="T3" fmla="*/ 718 h 718"/>
              <a:gd name="T4" fmla="*/ 0 w 1333"/>
              <a:gd name="T5" fmla="*/ 0 h 718"/>
              <a:gd name="T6" fmla="*/ 1333 w 1333"/>
              <a:gd name="T7" fmla="*/ 0 h 718"/>
              <a:gd name="T8" fmla="*/ 1333 w 1333"/>
              <a:gd name="T9" fmla="*/ 718 h 718"/>
              <a:gd name="T10" fmla="*/ 667 w 1333"/>
              <a:gd name="T11" fmla="*/ 718 h 7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33" h="718">
                <a:moveTo>
                  <a:pt x="667" y="718"/>
                </a:moveTo>
                <a:lnTo>
                  <a:pt x="0" y="718"/>
                </a:lnTo>
                <a:lnTo>
                  <a:pt x="0" y="0"/>
                </a:lnTo>
                <a:lnTo>
                  <a:pt x="1333" y="0"/>
                </a:lnTo>
                <a:lnTo>
                  <a:pt x="1333" y="718"/>
                </a:lnTo>
                <a:lnTo>
                  <a:pt x="667" y="718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46" name="Line 122"/>
          <p:cNvSpPr>
            <a:spLocks noChangeShapeType="1"/>
          </p:cNvSpPr>
          <p:nvPr/>
        </p:nvSpPr>
        <p:spPr bwMode="auto">
          <a:xfrm>
            <a:off x="8534400" y="3475038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AutoShape 123"/>
          <p:cNvSpPr>
            <a:spLocks noChangeArrowheads="1"/>
          </p:cNvSpPr>
          <p:nvPr/>
        </p:nvSpPr>
        <p:spPr bwMode="auto">
          <a:xfrm>
            <a:off x="1371600" y="1219200"/>
            <a:ext cx="1828800" cy="2133600"/>
          </a:xfrm>
          <a:prstGeom prst="verticalScrol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800">
                <a:solidFill>
                  <a:schemeClr val="bg1"/>
                </a:solidFill>
              </a:rPr>
              <a:t>trace</a:t>
            </a:r>
          </a:p>
          <a:p>
            <a:pPr algn="ctr"/>
            <a:r>
              <a:rPr lang="en-US" altLang="en-US" sz="2800">
                <a:solidFill>
                  <a:schemeClr val="bg1"/>
                </a:solidFill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227608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Site-Level Model</a:t>
            </a:r>
          </a:p>
        </p:txBody>
      </p:sp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450850" y="1590675"/>
            <a:ext cx="3744913" cy="1628775"/>
          </a:xfrm>
          <a:prstGeom prst="rect">
            <a:avLst/>
          </a:prstGeom>
          <a:solidFill>
            <a:srgbClr val="E6E6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32" name="Freeform 4"/>
          <p:cNvSpPr>
            <a:spLocks/>
          </p:cNvSpPr>
          <p:nvPr/>
        </p:nvSpPr>
        <p:spPr bwMode="auto">
          <a:xfrm>
            <a:off x="450850" y="1590675"/>
            <a:ext cx="3744913" cy="1628775"/>
          </a:xfrm>
          <a:custGeom>
            <a:avLst/>
            <a:gdLst>
              <a:gd name="T0" fmla="*/ 5897 w 11793"/>
              <a:gd name="T1" fmla="*/ 5127 h 5127"/>
              <a:gd name="T2" fmla="*/ 0 w 11793"/>
              <a:gd name="T3" fmla="*/ 5127 h 5127"/>
              <a:gd name="T4" fmla="*/ 0 w 11793"/>
              <a:gd name="T5" fmla="*/ 0 h 5127"/>
              <a:gd name="T6" fmla="*/ 11793 w 11793"/>
              <a:gd name="T7" fmla="*/ 0 h 5127"/>
              <a:gd name="T8" fmla="*/ 11793 w 11793"/>
              <a:gd name="T9" fmla="*/ 5127 h 5127"/>
              <a:gd name="T10" fmla="*/ 5897 w 11793"/>
              <a:gd name="T11" fmla="*/ 5127 h 5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793" h="5127">
                <a:moveTo>
                  <a:pt x="5897" y="5127"/>
                </a:moveTo>
                <a:lnTo>
                  <a:pt x="0" y="5127"/>
                </a:lnTo>
                <a:lnTo>
                  <a:pt x="0" y="0"/>
                </a:lnTo>
                <a:lnTo>
                  <a:pt x="11793" y="0"/>
                </a:lnTo>
                <a:lnTo>
                  <a:pt x="11793" y="5127"/>
                </a:lnTo>
                <a:lnTo>
                  <a:pt x="5897" y="512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2241550" y="1689100"/>
            <a:ext cx="1790700" cy="1465263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34" name="Freeform 6"/>
          <p:cNvSpPr>
            <a:spLocks/>
          </p:cNvSpPr>
          <p:nvPr/>
        </p:nvSpPr>
        <p:spPr bwMode="auto">
          <a:xfrm>
            <a:off x="2241550" y="1689100"/>
            <a:ext cx="1790700" cy="1465263"/>
          </a:xfrm>
          <a:custGeom>
            <a:avLst/>
            <a:gdLst>
              <a:gd name="T0" fmla="*/ 2820 w 5641"/>
              <a:gd name="T1" fmla="*/ 4615 h 4615"/>
              <a:gd name="T2" fmla="*/ 0 w 5641"/>
              <a:gd name="T3" fmla="*/ 4615 h 4615"/>
              <a:gd name="T4" fmla="*/ 0 w 5641"/>
              <a:gd name="T5" fmla="*/ 0 h 4615"/>
              <a:gd name="T6" fmla="*/ 5641 w 5641"/>
              <a:gd name="T7" fmla="*/ 0 h 4615"/>
              <a:gd name="T8" fmla="*/ 5641 w 5641"/>
              <a:gd name="T9" fmla="*/ 4615 h 4615"/>
              <a:gd name="T10" fmla="*/ 2820 w 5641"/>
              <a:gd name="T11" fmla="*/ 4615 h 4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641" h="4615">
                <a:moveTo>
                  <a:pt x="2820" y="4615"/>
                </a:moveTo>
                <a:lnTo>
                  <a:pt x="0" y="4615"/>
                </a:lnTo>
                <a:lnTo>
                  <a:pt x="0" y="0"/>
                </a:lnTo>
                <a:lnTo>
                  <a:pt x="5641" y="0"/>
                </a:lnTo>
                <a:lnTo>
                  <a:pt x="5641" y="4615"/>
                </a:lnTo>
                <a:lnTo>
                  <a:pt x="2820" y="4615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35" name="Rectangle 7"/>
          <p:cNvSpPr>
            <a:spLocks noChangeArrowheads="1"/>
          </p:cNvSpPr>
          <p:nvPr/>
        </p:nvSpPr>
        <p:spPr bwMode="auto">
          <a:xfrm>
            <a:off x="2303463" y="1641475"/>
            <a:ext cx="1681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000">
                <a:solidFill>
                  <a:srgbClr val="000000"/>
                </a:solidFill>
              </a:rPr>
              <a:t>job submission</a:t>
            </a:r>
            <a:endParaRPr lang="en-US" altLang="en-US"/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2760663" y="1922463"/>
            <a:ext cx="698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000">
                <a:solidFill>
                  <a:srgbClr val="FFFFFF"/>
                </a:solidFill>
              </a:rPr>
              <a:t> </a:t>
            </a:r>
            <a:endParaRPr lang="en-US" altLang="en-US"/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2830513" y="1922463"/>
            <a:ext cx="692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000" dirty="0">
                <a:solidFill>
                  <a:schemeClr val="bg2"/>
                </a:solidFill>
              </a:rPr>
              <a:t>model</a:t>
            </a:r>
            <a:endParaRPr lang="en-US" altLang="en-US" dirty="0">
              <a:solidFill>
                <a:schemeClr val="bg2"/>
              </a:solidFill>
            </a:endParaRPr>
          </a:p>
        </p:txBody>
      </p:sp>
      <p:sp>
        <p:nvSpPr>
          <p:cNvPr id="176138" name="Freeform 10"/>
          <p:cNvSpPr>
            <a:spLocks/>
          </p:cNvSpPr>
          <p:nvPr/>
        </p:nvSpPr>
        <p:spPr bwMode="auto">
          <a:xfrm>
            <a:off x="2730500" y="2274888"/>
            <a:ext cx="325438" cy="325437"/>
          </a:xfrm>
          <a:custGeom>
            <a:avLst/>
            <a:gdLst>
              <a:gd name="T0" fmla="*/ 1022 w 1025"/>
              <a:gd name="T1" fmla="*/ 461 h 1026"/>
              <a:gd name="T2" fmla="*/ 1009 w 1025"/>
              <a:gd name="T3" fmla="*/ 385 h 1026"/>
              <a:gd name="T4" fmla="*/ 983 w 1025"/>
              <a:gd name="T5" fmla="*/ 311 h 1026"/>
              <a:gd name="T6" fmla="*/ 947 w 1025"/>
              <a:gd name="T7" fmla="*/ 242 h 1026"/>
              <a:gd name="T8" fmla="*/ 901 w 1025"/>
              <a:gd name="T9" fmla="*/ 179 h 1026"/>
              <a:gd name="T10" fmla="*/ 847 w 1025"/>
              <a:gd name="T11" fmla="*/ 124 h 1026"/>
              <a:gd name="T12" fmla="*/ 783 w 1025"/>
              <a:gd name="T13" fmla="*/ 78 h 1026"/>
              <a:gd name="T14" fmla="*/ 714 w 1025"/>
              <a:gd name="T15" fmla="*/ 42 h 1026"/>
              <a:gd name="T16" fmla="*/ 640 w 1025"/>
              <a:gd name="T17" fmla="*/ 17 h 1026"/>
              <a:gd name="T18" fmla="*/ 565 w 1025"/>
              <a:gd name="T19" fmla="*/ 3 h 1026"/>
              <a:gd name="T20" fmla="*/ 512 w 1025"/>
              <a:gd name="T21" fmla="*/ 0 h 1026"/>
              <a:gd name="T22" fmla="*/ 434 w 1025"/>
              <a:gd name="T23" fmla="*/ 6 h 1026"/>
              <a:gd name="T24" fmla="*/ 358 w 1025"/>
              <a:gd name="T25" fmla="*/ 24 h 1026"/>
              <a:gd name="T26" fmla="*/ 287 w 1025"/>
              <a:gd name="T27" fmla="*/ 52 h 1026"/>
              <a:gd name="T28" fmla="*/ 219 w 1025"/>
              <a:gd name="T29" fmla="*/ 92 h 1026"/>
              <a:gd name="T30" fmla="*/ 160 w 1025"/>
              <a:gd name="T31" fmla="*/ 142 h 1026"/>
              <a:gd name="T32" fmla="*/ 107 w 1025"/>
              <a:gd name="T33" fmla="*/ 199 h 1026"/>
              <a:gd name="T34" fmla="*/ 64 w 1025"/>
              <a:gd name="T35" fmla="*/ 264 h 1026"/>
              <a:gd name="T36" fmla="*/ 31 w 1025"/>
              <a:gd name="T37" fmla="*/ 334 h 1026"/>
              <a:gd name="T38" fmla="*/ 10 w 1025"/>
              <a:gd name="T39" fmla="*/ 409 h 1026"/>
              <a:gd name="T40" fmla="*/ 1 w 1025"/>
              <a:gd name="T41" fmla="*/ 487 h 1026"/>
              <a:gd name="T42" fmla="*/ 1 w 1025"/>
              <a:gd name="T43" fmla="*/ 538 h 1026"/>
              <a:gd name="T44" fmla="*/ 10 w 1025"/>
              <a:gd name="T45" fmla="*/ 616 h 1026"/>
              <a:gd name="T46" fmla="*/ 31 w 1025"/>
              <a:gd name="T47" fmla="*/ 691 h 1026"/>
              <a:gd name="T48" fmla="*/ 64 w 1025"/>
              <a:gd name="T49" fmla="*/ 762 h 1026"/>
              <a:gd name="T50" fmla="*/ 107 w 1025"/>
              <a:gd name="T51" fmla="*/ 827 h 1026"/>
              <a:gd name="T52" fmla="*/ 160 w 1025"/>
              <a:gd name="T53" fmla="*/ 884 h 1026"/>
              <a:gd name="T54" fmla="*/ 219 w 1025"/>
              <a:gd name="T55" fmla="*/ 933 h 1026"/>
              <a:gd name="T56" fmla="*/ 287 w 1025"/>
              <a:gd name="T57" fmla="*/ 973 h 1026"/>
              <a:gd name="T58" fmla="*/ 358 w 1025"/>
              <a:gd name="T59" fmla="*/ 1002 h 1026"/>
              <a:gd name="T60" fmla="*/ 434 w 1025"/>
              <a:gd name="T61" fmla="*/ 1019 h 1026"/>
              <a:gd name="T62" fmla="*/ 512 w 1025"/>
              <a:gd name="T63" fmla="*/ 1026 h 1026"/>
              <a:gd name="T64" fmla="*/ 565 w 1025"/>
              <a:gd name="T65" fmla="*/ 1023 h 1026"/>
              <a:gd name="T66" fmla="*/ 640 w 1025"/>
              <a:gd name="T67" fmla="*/ 1009 h 1026"/>
              <a:gd name="T68" fmla="*/ 714 w 1025"/>
              <a:gd name="T69" fmla="*/ 984 h 1026"/>
              <a:gd name="T70" fmla="*/ 783 w 1025"/>
              <a:gd name="T71" fmla="*/ 948 h 1026"/>
              <a:gd name="T72" fmla="*/ 847 w 1025"/>
              <a:gd name="T73" fmla="*/ 902 h 1026"/>
              <a:gd name="T74" fmla="*/ 901 w 1025"/>
              <a:gd name="T75" fmla="*/ 847 h 1026"/>
              <a:gd name="T76" fmla="*/ 947 w 1025"/>
              <a:gd name="T77" fmla="*/ 784 h 1026"/>
              <a:gd name="T78" fmla="*/ 983 w 1025"/>
              <a:gd name="T79" fmla="*/ 715 h 1026"/>
              <a:gd name="T80" fmla="*/ 1009 w 1025"/>
              <a:gd name="T81" fmla="*/ 641 h 1026"/>
              <a:gd name="T82" fmla="*/ 1022 w 1025"/>
              <a:gd name="T83" fmla="*/ 565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25" h="1026">
                <a:moveTo>
                  <a:pt x="1025" y="513"/>
                </a:moveTo>
                <a:lnTo>
                  <a:pt x="1024" y="487"/>
                </a:lnTo>
                <a:lnTo>
                  <a:pt x="1022" y="461"/>
                </a:lnTo>
                <a:lnTo>
                  <a:pt x="1019" y="435"/>
                </a:lnTo>
                <a:lnTo>
                  <a:pt x="1015" y="409"/>
                </a:lnTo>
                <a:lnTo>
                  <a:pt x="1009" y="385"/>
                </a:lnTo>
                <a:lnTo>
                  <a:pt x="1001" y="359"/>
                </a:lnTo>
                <a:lnTo>
                  <a:pt x="993" y="334"/>
                </a:lnTo>
                <a:lnTo>
                  <a:pt x="983" y="311"/>
                </a:lnTo>
                <a:lnTo>
                  <a:pt x="973" y="287"/>
                </a:lnTo>
                <a:lnTo>
                  <a:pt x="960" y="264"/>
                </a:lnTo>
                <a:lnTo>
                  <a:pt x="947" y="242"/>
                </a:lnTo>
                <a:lnTo>
                  <a:pt x="933" y="220"/>
                </a:lnTo>
                <a:lnTo>
                  <a:pt x="917" y="199"/>
                </a:lnTo>
                <a:lnTo>
                  <a:pt x="901" y="179"/>
                </a:lnTo>
                <a:lnTo>
                  <a:pt x="884" y="160"/>
                </a:lnTo>
                <a:lnTo>
                  <a:pt x="865" y="142"/>
                </a:lnTo>
                <a:lnTo>
                  <a:pt x="847" y="124"/>
                </a:lnTo>
                <a:lnTo>
                  <a:pt x="826" y="108"/>
                </a:lnTo>
                <a:lnTo>
                  <a:pt x="806" y="92"/>
                </a:lnTo>
                <a:lnTo>
                  <a:pt x="783" y="78"/>
                </a:lnTo>
                <a:lnTo>
                  <a:pt x="761" y="65"/>
                </a:lnTo>
                <a:lnTo>
                  <a:pt x="738" y="52"/>
                </a:lnTo>
                <a:lnTo>
                  <a:pt x="714" y="42"/>
                </a:lnTo>
                <a:lnTo>
                  <a:pt x="691" y="32"/>
                </a:lnTo>
                <a:lnTo>
                  <a:pt x="666" y="24"/>
                </a:lnTo>
                <a:lnTo>
                  <a:pt x="640" y="17"/>
                </a:lnTo>
                <a:lnTo>
                  <a:pt x="616" y="10"/>
                </a:lnTo>
                <a:lnTo>
                  <a:pt x="590" y="6"/>
                </a:lnTo>
                <a:lnTo>
                  <a:pt x="565" y="3"/>
                </a:lnTo>
                <a:lnTo>
                  <a:pt x="538" y="1"/>
                </a:lnTo>
                <a:lnTo>
                  <a:pt x="512" y="0"/>
                </a:lnTo>
                <a:lnTo>
                  <a:pt x="512" y="0"/>
                </a:lnTo>
                <a:lnTo>
                  <a:pt x="487" y="1"/>
                </a:lnTo>
                <a:lnTo>
                  <a:pt x="460" y="3"/>
                </a:lnTo>
                <a:lnTo>
                  <a:pt x="434" y="6"/>
                </a:lnTo>
                <a:lnTo>
                  <a:pt x="409" y="10"/>
                </a:lnTo>
                <a:lnTo>
                  <a:pt x="384" y="17"/>
                </a:lnTo>
                <a:lnTo>
                  <a:pt x="358" y="24"/>
                </a:lnTo>
                <a:lnTo>
                  <a:pt x="334" y="32"/>
                </a:lnTo>
                <a:lnTo>
                  <a:pt x="310" y="42"/>
                </a:lnTo>
                <a:lnTo>
                  <a:pt x="287" y="52"/>
                </a:lnTo>
                <a:lnTo>
                  <a:pt x="263" y="65"/>
                </a:lnTo>
                <a:lnTo>
                  <a:pt x="242" y="78"/>
                </a:lnTo>
                <a:lnTo>
                  <a:pt x="219" y="92"/>
                </a:lnTo>
                <a:lnTo>
                  <a:pt x="198" y="108"/>
                </a:lnTo>
                <a:lnTo>
                  <a:pt x="178" y="124"/>
                </a:lnTo>
                <a:lnTo>
                  <a:pt x="160" y="142"/>
                </a:lnTo>
                <a:lnTo>
                  <a:pt x="141" y="160"/>
                </a:lnTo>
                <a:lnTo>
                  <a:pt x="124" y="179"/>
                </a:lnTo>
                <a:lnTo>
                  <a:pt x="107" y="199"/>
                </a:lnTo>
                <a:lnTo>
                  <a:pt x="92" y="220"/>
                </a:lnTo>
                <a:lnTo>
                  <a:pt x="77" y="242"/>
                </a:lnTo>
                <a:lnTo>
                  <a:pt x="64" y="264"/>
                </a:lnTo>
                <a:lnTo>
                  <a:pt x="52" y="287"/>
                </a:lnTo>
                <a:lnTo>
                  <a:pt x="42" y="311"/>
                </a:lnTo>
                <a:lnTo>
                  <a:pt x="31" y="334"/>
                </a:lnTo>
                <a:lnTo>
                  <a:pt x="23" y="359"/>
                </a:lnTo>
                <a:lnTo>
                  <a:pt x="16" y="385"/>
                </a:lnTo>
                <a:lnTo>
                  <a:pt x="10" y="409"/>
                </a:lnTo>
                <a:lnTo>
                  <a:pt x="6" y="435"/>
                </a:lnTo>
                <a:lnTo>
                  <a:pt x="3" y="461"/>
                </a:lnTo>
                <a:lnTo>
                  <a:pt x="1" y="487"/>
                </a:lnTo>
                <a:lnTo>
                  <a:pt x="0" y="513"/>
                </a:lnTo>
                <a:lnTo>
                  <a:pt x="0" y="513"/>
                </a:lnTo>
                <a:lnTo>
                  <a:pt x="1" y="538"/>
                </a:lnTo>
                <a:lnTo>
                  <a:pt x="3" y="565"/>
                </a:lnTo>
                <a:lnTo>
                  <a:pt x="6" y="591"/>
                </a:lnTo>
                <a:lnTo>
                  <a:pt x="10" y="616"/>
                </a:lnTo>
                <a:lnTo>
                  <a:pt x="16" y="641"/>
                </a:lnTo>
                <a:lnTo>
                  <a:pt x="23" y="667"/>
                </a:lnTo>
                <a:lnTo>
                  <a:pt x="31" y="691"/>
                </a:lnTo>
                <a:lnTo>
                  <a:pt x="42" y="715"/>
                </a:lnTo>
                <a:lnTo>
                  <a:pt x="52" y="738"/>
                </a:lnTo>
                <a:lnTo>
                  <a:pt x="64" y="762"/>
                </a:lnTo>
                <a:lnTo>
                  <a:pt x="77" y="784"/>
                </a:lnTo>
                <a:lnTo>
                  <a:pt x="92" y="806"/>
                </a:lnTo>
                <a:lnTo>
                  <a:pt x="107" y="827"/>
                </a:lnTo>
                <a:lnTo>
                  <a:pt x="124" y="847"/>
                </a:lnTo>
                <a:lnTo>
                  <a:pt x="141" y="866"/>
                </a:lnTo>
                <a:lnTo>
                  <a:pt x="160" y="884"/>
                </a:lnTo>
                <a:lnTo>
                  <a:pt x="178" y="902"/>
                </a:lnTo>
                <a:lnTo>
                  <a:pt x="198" y="918"/>
                </a:lnTo>
                <a:lnTo>
                  <a:pt x="219" y="933"/>
                </a:lnTo>
                <a:lnTo>
                  <a:pt x="242" y="948"/>
                </a:lnTo>
                <a:lnTo>
                  <a:pt x="263" y="961"/>
                </a:lnTo>
                <a:lnTo>
                  <a:pt x="287" y="973"/>
                </a:lnTo>
                <a:lnTo>
                  <a:pt x="310" y="984"/>
                </a:lnTo>
                <a:lnTo>
                  <a:pt x="334" y="994"/>
                </a:lnTo>
                <a:lnTo>
                  <a:pt x="358" y="1002"/>
                </a:lnTo>
                <a:lnTo>
                  <a:pt x="384" y="1009"/>
                </a:lnTo>
                <a:lnTo>
                  <a:pt x="409" y="1015"/>
                </a:lnTo>
                <a:lnTo>
                  <a:pt x="434" y="1019"/>
                </a:lnTo>
                <a:lnTo>
                  <a:pt x="460" y="1023"/>
                </a:lnTo>
                <a:lnTo>
                  <a:pt x="487" y="1025"/>
                </a:lnTo>
                <a:lnTo>
                  <a:pt x="512" y="1026"/>
                </a:lnTo>
                <a:lnTo>
                  <a:pt x="512" y="1026"/>
                </a:lnTo>
                <a:lnTo>
                  <a:pt x="538" y="1025"/>
                </a:lnTo>
                <a:lnTo>
                  <a:pt x="565" y="1023"/>
                </a:lnTo>
                <a:lnTo>
                  <a:pt x="590" y="1019"/>
                </a:lnTo>
                <a:lnTo>
                  <a:pt x="616" y="1015"/>
                </a:lnTo>
                <a:lnTo>
                  <a:pt x="640" y="1009"/>
                </a:lnTo>
                <a:lnTo>
                  <a:pt x="666" y="1002"/>
                </a:lnTo>
                <a:lnTo>
                  <a:pt x="691" y="994"/>
                </a:lnTo>
                <a:lnTo>
                  <a:pt x="714" y="984"/>
                </a:lnTo>
                <a:lnTo>
                  <a:pt x="738" y="973"/>
                </a:lnTo>
                <a:lnTo>
                  <a:pt x="761" y="961"/>
                </a:lnTo>
                <a:lnTo>
                  <a:pt x="783" y="948"/>
                </a:lnTo>
                <a:lnTo>
                  <a:pt x="806" y="933"/>
                </a:lnTo>
                <a:lnTo>
                  <a:pt x="826" y="918"/>
                </a:lnTo>
                <a:lnTo>
                  <a:pt x="847" y="902"/>
                </a:lnTo>
                <a:lnTo>
                  <a:pt x="865" y="884"/>
                </a:lnTo>
                <a:lnTo>
                  <a:pt x="884" y="866"/>
                </a:lnTo>
                <a:lnTo>
                  <a:pt x="901" y="847"/>
                </a:lnTo>
                <a:lnTo>
                  <a:pt x="917" y="827"/>
                </a:lnTo>
                <a:lnTo>
                  <a:pt x="933" y="806"/>
                </a:lnTo>
                <a:lnTo>
                  <a:pt x="947" y="784"/>
                </a:lnTo>
                <a:lnTo>
                  <a:pt x="960" y="762"/>
                </a:lnTo>
                <a:lnTo>
                  <a:pt x="973" y="738"/>
                </a:lnTo>
                <a:lnTo>
                  <a:pt x="983" y="715"/>
                </a:lnTo>
                <a:lnTo>
                  <a:pt x="993" y="691"/>
                </a:lnTo>
                <a:lnTo>
                  <a:pt x="1001" y="667"/>
                </a:lnTo>
                <a:lnTo>
                  <a:pt x="1009" y="641"/>
                </a:lnTo>
                <a:lnTo>
                  <a:pt x="1015" y="616"/>
                </a:lnTo>
                <a:lnTo>
                  <a:pt x="1019" y="591"/>
                </a:lnTo>
                <a:lnTo>
                  <a:pt x="1022" y="565"/>
                </a:lnTo>
                <a:lnTo>
                  <a:pt x="1024" y="538"/>
                </a:lnTo>
                <a:lnTo>
                  <a:pt x="1025" y="51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39" name="Freeform 11"/>
          <p:cNvSpPr>
            <a:spLocks/>
          </p:cNvSpPr>
          <p:nvPr/>
        </p:nvSpPr>
        <p:spPr bwMode="auto">
          <a:xfrm>
            <a:off x="2730500" y="2274888"/>
            <a:ext cx="325438" cy="325437"/>
          </a:xfrm>
          <a:custGeom>
            <a:avLst/>
            <a:gdLst>
              <a:gd name="T0" fmla="*/ 460 w 1025"/>
              <a:gd name="T1" fmla="*/ 1023 h 1026"/>
              <a:gd name="T2" fmla="*/ 359 w 1025"/>
              <a:gd name="T3" fmla="*/ 1003 h 1026"/>
              <a:gd name="T4" fmla="*/ 268 w 1025"/>
              <a:gd name="T5" fmla="*/ 964 h 1026"/>
              <a:gd name="T6" fmla="*/ 186 w 1025"/>
              <a:gd name="T7" fmla="*/ 909 h 1026"/>
              <a:gd name="T8" fmla="*/ 116 w 1025"/>
              <a:gd name="T9" fmla="*/ 839 h 1026"/>
              <a:gd name="T10" fmla="*/ 61 w 1025"/>
              <a:gd name="T11" fmla="*/ 757 h 1026"/>
              <a:gd name="T12" fmla="*/ 22 w 1025"/>
              <a:gd name="T13" fmla="*/ 666 h 1026"/>
              <a:gd name="T14" fmla="*/ 3 w 1025"/>
              <a:gd name="T15" fmla="*/ 565 h 1026"/>
              <a:gd name="T16" fmla="*/ 3 w 1025"/>
              <a:gd name="T17" fmla="*/ 461 h 1026"/>
              <a:gd name="T18" fmla="*/ 22 w 1025"/>
              <a:gd name="T19" fmla="*/ 360 h 1026"/>
              <a:gd name="T20" fmla="*/ 61 w 1025"/>
              <a:gd name="T21" fmla="*/ 269 h 1026"/>
              <a:gd name="T22" fmla="*/ 116 w 1025"/>
              <a:gd name="T23" fmla="*/ 187 h 1026"/>
              <a:gd name="T24" fmla="*/ 186 w 1025"/>
              <a:gd name="T25" fmla="*/ 117 h 1026"/>
              <a:gd name="T26" fmla="*/ 268 w 1025"/>
              <a:gd name="T27" fmla="*/ 62 h 1026"/>
              <a:gd name="T28" fmla="*/ 359 w 1025"/>
              <a:gd name="T29" fmla="*/ 23 h 1026"/>
              <a:gd name="T30" fmla="*/ 460 w 1025"/>
              <a:gd name="T31" fmla="*/ 3 h 1026"/>
              <a:gd name="T32" fmla="*/ 565 w 1025"/>
              <a:gd name="T33" fmla="*/ 3 h 1026"/>
              <a:gd name="T34" fmla="*/ 665 w 1025"/>
              <a:gd name="T35" fmla="*/ 23 h 1026"/>
              <a:gd name="T36" fmla="*/ 756 w 1025"/>
              <a:gd name="T37" fmla="*/ 62 h 1026"/>
              <a:gd name="T38" fmla="*/ 838 w 1025"/>
              <a:gd name="T39" fmla="*/ 117 h 1026"/>
              <a:gd name="T40" fmla="*/ 908 w 1025"/>
              <a:gd name="T41" fmla="*/ 187 h 1026"/>
              <a:gd name="T42" fmla="*/ 964 w 1025"/>
              <a:gd name="T43" fmla="*/ 269 h 1026"/>
              <a:gd name="T44" fmla="*/ 1003 w 1025"/>
              <a:gd name="T45" fmla="*/ 360 h 1026"/>
              <a:gd name="T46" fmla="*/ 1022 w 1025"/>
              <a:gd name="T47" fmla="*/ 461 h 1026"/>
              <a:gd name="T48" fmla="*/ 1022 w 1025"/>
              <a:gd name="T49" fmla="*/ 565 h 1026"/>
              <a:gd name="T50" fmla="*/ 1003 w 1025"/>
              <a:gd name="T51" fmla="*/ 666 h 1026"/>
              <a:gd name="T52" fmla="*/ 964 w 1025"/>
              <a:gd name="T53" fmla="*/ 757 h 1026"/>
              <a:gd name="T54" fmla="*/ 908 w 1025"/>
              <a:gd name="T55" fmla="*/ 839 h 1026"/>
              <a:gd name="T56" fmla="*/ 838 w 1025"/>
              <a:gd name="T57" fmla="*/ 909 h 1026"/>
              <a:gd name="T58" fmla="*/ 756 w 1025"/>
              <a:gd name="T59" fmla="*/ 964 h 1026"/>
              <a:gd name="T60" fmla="*/ 665 w 1025"/>
              <a:gd name="T61" fmla="*/ 1003 h 1026"/>
              <a:gd name="T62" fmla="*/ 565 w 1025"/>
              <a:gd name="T63" fmla="*/ 1023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25" h="1026">
                <a:moveTo>
                  <a:pt x="512" y="1026"/>
                </a:moveTo>
                <a:lnTo>
                  <a:pt x="460" y="1023"/>
                </a:lnTo>
                <a:lnTo>
                  <a:pt x="409" y="1015"/>
                </a:lnTo>
                <a:lnTo>
                  <a:pt x="359" y="1003"/>
                </a:lnTo>
                <a:lnTo>
                  <a:pt x="312" y="986"/>
                </a:lnTo>
                <a:lnTo>
                  <a:pt x="268" y="964"/>
                </a:lnTo>
                <a:lnTo>
                  <a:pt x="225" y="938"/>
                </a:lnTo>
                <a:lnTo>
                  <a:pt x="186" y="909"/>
                </a:lnTo>
                <a:lnTo>
                  <a:pt x="149" y="876"/>
                </a:lnTo>
                <a:lnTo>
                  <a:pt x="116" y="839"/>
                </a:lnTo>
                <a:lnTo>
                  <a:pt x="87" y="800"/>
                </a:lnTo>
                <a:lnTo>
                  <a:pt x="61" y="757"/>
                </a:lnTo>
                <a:lnTo>
                  <a:pt x="40" y="713"/>
                </a:lnTo>
                <a:lnTo>
                  <a:pt x="22" y="666"/>
                </a:lnTo>
                <a:lnTo>
                  <a:pt x="10" y="616"/>
                </a:lnTo>
                <a:lnTo>
                  <a:pt x="3" y="565"/>
                </a:lnTo>
                <a:lnTo>
                  <a:pt x="0" y="513"/>
                </a:lnTo>
                <a:lnTo>
                  <a:pt x="3" y="461"/>
                </a:lnTo>
                <a:lnTo>
                  <a:pt x="10" y="409"/>
                </a:lnTo>
                <a:lnTo>
                  <a:pt x="22" y="360"/>
                </a:lnTo>
                <a:lnTo>
                  <a:pt x="40" y="313"/>
                </a:lnTo>
                <a:lnTo>
                  <a:pt x="61" y="269"/>
                </a:lnTo>
                <a:lnTo>
                  <a:pt x="87" y="226"/>
                </a:lnTo>
                <a:lnTo>
                  <a:pt x="116" y="187"/>
                </a:lnTo>
                <a:lnTo>
                  <a:pt x="149" y="150"/>
                </a:lnTo>
                <a:lnTo>
                  <a:pt x="186" y="117"/>
                </a:lnTo>
                <a:lnTo>
                  <a:pt x="225" y="87"/>
                </a:lnTo>
                <a:lnTo>
                  <a:pt x="268" y="62"/>
                </a:lnTo>
                <a:lnTo>
                  <a:pt x="312" y="40"/>
                </a:lnTo>
                <a:lnTo>
                  <a:pt x="359" y="23"/>
                </a:lnTo>
                <a:lnTo>
                  <a:pt x="409" y="10"/>
                </a:lnTo>
                <a:lnTo>
                  <a:pt x="460" y="3"/>
                </a:lnTo>
                <a:lnTo>
                  <a:pt x="512" y="0"/>
                </a:lnTo>
                <a:lnTo>
                  <a:pt x="565" y="3"/>
                </a:lnTo>
                <a:lnTo>
                  <a:pt x="616" y="10"/>
                </a:lnTo>
                <a:lnTo>
                  <a:pt x="665" y="23"/>
                </a:lnTo>
                <a:lnTo>
                  <a:pt x="712" y="40"/>
                </a:lnTo>
                <a:lnTo>
                  <a:pt x="756" y="62"/>
                </a:lnTo>
                <a:lnTo>
                  <a:pt x="799" y="87"/>
                </a:lnTo>
                <a:lnTo>
                  <a:pt x="838" y="117"/>
                </a:lnTo>
                <a:lnTo>
                  <a:pt x="875" y="150"/>
                </a:lnTo>
                <a:lnTo>
                  <a:pt x="908" y="187"/>
                </a:lnTo>
                <a:lnTo>
                  <a:pt x="938" y="226"/>
                </a:lnTo>
                <a:lnTo>
                  <a:pt x="964" y="269"/>
                </a:lnTo>
                <a:lnTo>
                  <a:pt x="985" y="313"/>
                </a:lnTo>
                <a:lnTo>
                  <a:pt x="1003" y="360"/>
                </a:lnTo>
                <a:lnTo>
                  <a:pt x="1015" y="409"/>
                </a:lnTo>
                <a:lnTo>
                  <a:pt x="1022" y="461"/>
                </a:lnTo>
                <a:lnTo>
                  <a:pt x="1025" y="513"/>
                </a:lnTo>
                <a:lnTo>
                  <a:pt x="1022" y="565"/>
                </a:lnTo>
                <a:lnTo>
                  <a:pt x="1015" y="616"/>
                </a:lnTo>
                <a:lnTo>
                  <a:pt x="1003" y="666"/>
                </a:lnTo>
                <a:lnTo>
                  <a:pt x="985" y="713"/>
                </a:lnTo>
                <a:lnTo>
                  <a:pt x="964" y="757"/>
                </a:lnTo>
                <a:lnTo>
                  <a:pt x="938" y="800"/>
                </a:lnTo>
                <a:lnTo>
                  <a:pt x="908" y="839"/>
                </a:lnTo>
                <a:lnTo>
                  <a:pt x="875" y="876"/>
                </a:lnTo>
                <a:lnTo>
                  <a:pt x="838" y="909"/>
                </a:lnTo>
                <a:lnTo>
                  <a:pt x="799" y="938"/>
                </a:lnTo>
                <a:lnTo>
                  <a:pt x="756" y="964"/>
                </a:lnTo>
                <a:lnTo>
                  <a:pt x="712" y="986"/>
                </a:lnTo>
                <a:lnTo>
                  <a:pt x="665" y="1003"/>
                </a:lnTo>
                <a:lnTo>
                  <a:pt x="616" y="1015"/>
                </a:lnTo>
                <a:lnTo>
                  <a:pt x="565" y="1023"/>
                </a:lnTo>
                <a:lnTo>
                  <a:pt x="512" y="102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40" name="Rectangle 12"/>
          <p:cNvSpPr>
            <a:spLocks noChangeArrowheads="1"/>
          </p:cNvSpPr>
          <p:nvPr/>
        </p:nvSpPr>
        <p:spPr bwMode="auto">
          <a:xfrm>
            <a:off x="2819400" y="2324100"/>
            <a:ext cx="134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>
                <a:solidFill>
                  <a:srgbClr val="000000"/>
                </a:solidFill>
              </a:rPr>
              <a:t>S</a:t>
            </a:r>
            <a:endParaRPr lang="en-US" altLang="en-US"/>
          </a:p>
        </p:txBody>
      </p:sp>
      <p:sp>
        <p:nvSpPr>
          <p:cNvPr id="176141" name="Freeform 13"/>
          <p:cNvSpPr>
            <a:spLocks/>
          </p:cNvSpPr>
          <p:nvPr/>
        </p:nvSpPr>
        <p:spPr bwMode="auto">
          <a:xfrm>
            <a:off x="3186113" y="2730500"/>
            <a:ext cx="325437" cy="325438"/>
          </a:xfrm>
          <a:custGeom>
            <a:avLst/>
            <a:gdLst>
              <a:gd name="T0" fmla="*/ 1023 w 1026"/>
              <a:gd name="T1" fmla="*/ 460 h 1025"/>
              <a:gd name="T2" fmla="*/ 1009 w 1026"/>
              <a:gd name="T3" fmla="*/ 384 h 1025"/>
              <a:gd name="T4" fmla="*/ 984 w 1026"/>
              <a:gd name="T5" fmla="*/ 311 h 1025"/>
              <a:gd name="T6" fmla="*/ 948 w 1026"/>
              <a:gd name="T7" fmla="*/ 242 h 1025"/>
              <a:gd name="T8" fmla="*/ 902 w 1026"/>
              <a:gd name="T9" fmla="*/ 178 h 1025"/>
              <a:gd name="T10" fmla="*/ 847 w 1026"/>
              <a:gd name="T11" fmla="*/ 124 h 1025"/>
              <a:gd name="T12" fmla="*/ 784 w 1026"/>
              <a:gd name="T13" fmla="*/ 78 h 1025"/>
              <a:gd name="T14" fmla="*/ 715 w 1026"/>
              <a:gd name="T15" fmla="*/ 42 h 1025"/>
              <a:gd name="T16" fmla="*/ 641 w 1026"/>
              <a:gd name="T17" fmla="*/ 16 h 1025"/>
              <a:gd name="T18" fmla="*/ 565 w 1026"/>
              <a:gd name="T19" fmla="*/ 3 h 1025"/>
              <a:gd name="T20" fmla="*/ 513 w 1026"/>
              <a:gd name="T21" fmla="*/ 0 h 1025"/>
              <a:gd name="T22" fmla="*/ 435 w 1026"/>
              <a:gd name="T23" fmla="*/ 6 h 1025"/>
              <a:gd name="T24" fmla="*/ 359 w 1026"/>
              <a:gd name="T25" fmla="*/ 23 h 1025"/>
              <a:gd name="T26" fmla="*/ 287 w 1026"/>
              <a:gd name="T27" fmla="*/ 52 h 1025"/>
              <a:gd name="T28" fmla="*/ 220 w 1026"/>
              <a:gd name="T29" fmla="*/ 92 h 1025"/>
              <a:gd name="T30" fmla="*/ 160 w 1026"/>
              <a:gd name="T31" fmla="*/ 141 h 1025"/>
              <a:gd name="T32" fmla="*/ 108 w 1026"/>
              <a:gd name="T33" fmla="*/ 199 h 1025"/>
              <a:gd name="T34" fmla="*/ 65 w 1026"/>
              <a:gd name="T35" fmla="*/ 263 h 1025"/>
              <a:gd name="T36" fmla="*/ 32 w 1026"/>
              <a:gd name="T37" fmla="*/ 334 h 1025"/>
              <a:gd name="T38" fmla="*/ 11 w 1026"/>
              <a:gd name="T39" fmla="*/ 409 h 1025"/>
              <a:gd name="T40" fmla="*/ 1 w 1026"/>
              <a:gd name="T41" fmla="*/ 487 h 1025"/>
              <a:gd name="T42" fmla="*/ 1 w 1026"/>
              <a:gd name="T43" fmla="*/ 538 h 1025"/>
              <a:gd name="T44" fmla="*/ 11 w 1026"/>
              <a:gd name="T45" fmla="*/ 616 h 1025"/>
              <a:gd name="T46" fmla="*/ 32 w 1026"/>
              <a:gd name="T47" fmla="*/ 691 h 1025"/>
              <a:gd name="T48" fmla="*/ 65 w 1026"/>
              <a:gd name="T49" fmla="*/ 762 h 1025"/>
              <a:gd name="T50" fmla="*/ 108 w 1026"/>
              <a:gd name="T51" fmla="*/ 826 h 1025"/>
              <a:gd name="T52" fmla="*/ 160 w 1026"/>
              <a:gd name="T53" fmla="*/ 884 h 1025"/>
              <a:gd name="T54" fmla="*/ 220 w 1026"/>
              <a:gd name="T55" fmla="*/ 933 h 1025"/>
              <a:gd name="T56" fmla="*/ 287 w 1026"/>
              <a:gd name="T57" fmla="*/ 973 h 1025"/>
              <a:gd name="T58" fmla="*/ 359 w 1026"/>
              <a:gd name="T59" fmla="*/ 1002 h 1025"/>
              <a:gd name="T60" fmla="*/ 435 w 1026"/>
              <a:gd name="T61" fmla="*/ 1019 h 1025"/>
              <a:gd name="T62" fmla="*/ 513 w 1026"/>
              <a:gd name="T63" fmla="*/ 1025 h 1025"/>
              <a:gd name="T64" fmla="*/ 565 w 1026"/>
              <a:gd name="T65" fmla="*/ 1022 h 1025"/>
              <a:gd name="T66" fmla="*/ 641 w 1026"/>
              <a:gd name="T67" fmla="*/ 1009 h 1025"/>
              <a:gd name="T68" fmla="*/ 715 w 1026"/>
              <a:gd name="T69" fmla="*/ 983 h 1025"/>
              <a:gd name="T70" fmla="*/ 784 w 1026"/>
              <a:gd name="T71" fmla="*/ 947 h 1025"/>
              <a:gd name="T72" fmla="*/ 847 w 1026"/>
              <a:gd name="T73" fmla="*/ 901 h 1025"/>
              <a:gd name="T74" fmla="*/ 902 w 1026"/>
              <a:gd name="T75" fmla="*/ 847 h 1025"/>
              <a:gd name="T76" fmla="*/ 948 w 1026"/>
              <a:gd name="T77" fmla="*/ 783 h 1025"/>
              <a:gd name="T78" fmla="*/ 984 w 1026"/>
              <a:gd name="T79" fmla="*/ 715 h 1025"/>
              <a:gd name="T80" fmla="*/ 1009 w 1026"/>
              <a:gd name="T81" fmla="*/ 641 h 1025"/>
              <a:gd name="T82" fmla="*/ 1023 w 1026"/>
              <a:gd name="T83" fmla="*/ 565 h 1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26" h="1025">
                <a:moveTo>
                  <a:pt x="1026" y="513"/>
                </a:moveTo>
                <a:lnTo>
                  <a:pt x="1025" y="487"/>
                </a:lnTo>
                <a:lnTo>
                  <a:pt x="1023" y="460"/>
                </a:lnTo>
                <a:lnTo>
                  <a:pt x="1020" y="435"/>
                </a:lnTo>
                <a:lnTo>
                  <a:pt x="1016" y="409"/>
                </a:lnTo>
                <a:lnTo>
                  <a:pt x="1009" y="384"/>
                </a:lnTo>
                <a:lnTo>
                  <a:pt x="1002" y="359"/>
                </a:lnTo>
                <a:lnTo>
                  <a:pt x="994" y="334"/>
                </a:lnTo>
                <a:lnTo>
                  <a:pt x="984" y="311"/>
                </a:lnTo>
                <a:lnTo>
                  <a:pt x="974" y="287"/>
                </a:lnTo>
                <a:lnTo>
                  <a:pt x="961" y="263"/>
                </a:lnTo>
                <a:lnTo>
                  <a:pt x="948" y="242"/>
                </a:lnTo>
                <a:lnTo>
                  <a:pt x="934" y="219"/>
                </a:lnTo>
                <a:lnTo>
                  <a:pt x="918" y="199"/>
                </a:lnTo>
                <a:lnTo>
                  <a:pt x="902" y="178"/>
                </a:lnTo>
                <a:lnTo>
                  <a:pt x="884" y="160"/>
                </a:lnTo>
                <a:lnTo>
                  <a:pt x="866" y="141"/>
                </a:lnTo>
                <a:lnTo>
                  <a:pt x="847" y="124"/>
                </a:lnTo>
                <a:lnTo>
                  <a:pt x="827" y="107"/>
                </a:lnTo>
                <a:lnTo>
                  <a:pt x="806" y="92"/>
                </a:lnTo>
                <a:lnTo>
                  <a:pt x="784" y="78"/>
                </a:lnTo>
                <a:lnTo>
                  <a:pt x="762" y="64"/>
                </a:lnTo>
                <a:lnTo>
                  <a:pt x="739" y="52"/>
                </a:lnTo>
                <a:lnTo>
                  <a:pt x="715" y="42"/>
                </a:lnTo>
                <a:lnTo>
                  <a:pt x="691" y="32"/>
                </a:lnTo>
                <a:lnTo>
                  <a:pt x="667" y="23"/>
                </a:lnTo>
                <a:lnTo>
                  <a:pt x="641" y="16"/>
                </a:lnTo>
                <a:lnTo>
                  <a:pt x="617" y="10"/>
                </a:lnTo>
                <a:lnTo>
                  <a:pt x="591" y="6"/>
                </a:lnTo>
                <a:lnTo>
                  <a:pt x="565" y="3"/>
                </a:lnTo>
                <a:lnTo>
                  <a:pt x="539" y="1"/>
                </a:lnTo>
                <a:lnTo>
                  <a:pt x="513" y="0"/>
                </a:lnTo>
                <a:lnTo>
                  <a:pt x="513" y="0"/>
                </a:lnTo>
                <a:lnTo>
                  <a:pt x="487" y="1"/>
                </a:lnTo>
                <a:lnTo>
                  <a:pt x="461" y="3"/>
                </a:lnTo>
                <a:lnTo>
                  <a:pt x="435" y="6"/>
                </a:lnTo>
                <a:lnTo>
                  <a:pt x="409" y="10"/>
                </a:lnTo>
                <a:lnTo>
                  <a:pt x="385" y="16"/>
                </a:lnTo>
                <a:lnTo>
                  <a:pt x="359" y="23"/>
                </a:lnTo>
                <a:lnTo>
                  <a:pt x="335" y="32"/>
                </a:lnTo>
                <a:lnTo>
                  <a:pt x="311" y="42"/>
                </a:lnTo>
                <a:lnTo>
                  <a:pt x="287" y="52"/>
                </a:lnTo>
                <a:lnTo>
                  <a:pt x="264" y="64"/>
                </a:lnTo>
                <a:lnTo>
                  <a:pt x="242" y="78"/>
                </a:lnTo>
                <a:lnTo>
                  <a:pt x="220" y="92"/>
                </a:lnTo>
                <a:lnTo>
                  <a:pt x="199" y="107"/>
                </a:lnTo>
                <a:lnTo>
                  <a:pt x="179" y="124"/>
                </a:lnTo>
                <a:lnTo>
                  <a:pt x="160" y="141"/>
                </a:lnTo>
                <a:lnTo>
                  <a:pt x="142" y="160"/>
                </a:lnTo>
                <a:lnTo>
                  <a:pt x="124" y="178"/>
                </a:lnTo>
                <a:lnTo>
                  <a:pt x="108" y="199"/>
                </a:lnTo>
                <a:lnTo>
                  <a:pt x="93" y="219"/>
                </a:lnTo>
                <a:lnTo>
                  <a:pt x="78" y="242"/>
                </a:lnTo>
                <a:lnTo>
                  <a:pt x="65" y="263"/>
                </a:lnTo>
                <a:lnTo>
                  <a:pt x="53" y="287"/>
                </a:lnTo>
                <a:lnTo>
                  <a:pt x="42" y="311"/>
                </a:lnTo>
                <a:lnTo>
                  <a:pt x="32" y="334"/>
                </a:lnTo>
                <a:lnTo>
                  <a:pt x="24" y="359"/>
                </a:lnTo>
                <a:lnTo>
                  <a:pt x="17" y="384"/>
                </a:lnTo>
                <a:lnTo>
                  <a:pt x="11" y="409"/>
                </a:lnTo>
                <a:lnTo>
                  <a:pt x="6" y="435"/>
                </a:lnTo>
                <a:lnTo>
                  <a:pt x="3" y="460"/>
                </a:lnTo>
                <a:lnTo>
                  <a:pt x="1" y="487"/>
                </a:lnTo>
                <a:lnTo>
                  <a:pt x="0" y="513"/>
                </a:lnTo>
                <a:lnTo>
                  <a:pt x="0" y="513"/>
                </a:lnTo>
                <a:lnTo>
                  <a:pt x="1" y="538"/>
                </a:lnTo>
                <a:lnTo>
                  <a:pt x="3" y="565"/>
                </a:lnTo>
                <a:lnTo>
                  <a:pt x="6" y="591"/>
                </a:lnTo>
                <a:lnTo>
                  <a:pt x="11" y="616"/>
                </a:lnTo>
                <a:lnTo>
                  <a:pt x="17" y="641"/>
                </a:lnTo>
                <a:lnTo>
                  <a:pt x="24" y="666"/>
                </a:lnTo>
                <a:lnTo>
                  <a:pt x="32" y="691"/>
                </a:lnTo>
                <a:lnTo>
                  <a:pt x="42" y="715"/>
                </a:lnTo>
                <a:lnTo>
                  <a:pt x="53" y="738"/>
                </a:lnTo>
                <a:lnTo>
                  <a:pt x="65" y="762"/>
                </a:lnTo>
                <a:lnTo>
                  <a:pt x="78" y="783"/>
                </a:lnTo>
                <a:lnTo>
                  <a:pt x="93" y="806"/>
                </a:lnTo>
                <a:lnTo>
                  <a:pt x="108" y="826"/>
                </a:lnTo>
                <a:lnTo>
                  <a:pt x="124" y="847"/>
                </a:lnTo>
                <a:lnTo>
                  <a:pt x="142" y="865"/>
                </a:lnTo>
                <a:lnTo>
                  <a:pt x="160" y="884"/>
                </a:lnTo>
                <a:lnTo>
                  <a:pt x="179" y="901"/>
                </a:lnTo>
                <a:lnTo>
                  <a:pt x="199" y="918"/>
                </a:lnTo>
                <a:lnTo>
                  <a:pt x="220" y="933"/>
                </a:lnTo>
                <a:lnTo>
                  <a:pt x="242" y="947"/>
                </a:lnTo>
                <a:lnTo>
                  <a:pt x="264" y="961"/>
                </a:lnTo>
                <a:lnTo>
                  <a:pt x="287" y="973"/>
                </a:lnTo>
                <a:lnTo>
                  <a:pt x="311" y="983"/>
                </a:lnTo>
                <a:lnTo>
                  <a:pt x="335" y="994"/>
                </a:lnTo>
                <a:lnTo>
                  <a:pt x="359" y="1002"/>
                </a:lnTo>
                <a:lnTo>
                  <a:pt x="385" y="1009"/>
                </a:lnTo>
                <a:lnTo>
                  <a:pt x="409" y="1015"/>
                </a:lnTo>
                <a:lnTo>
                  <a:pt x="435" y="1019"/>
                </a:lnTo>
                <a:lnTo>
                  <a:pt x="461" y="1022"/>
                </a:lnTo>
                <a:lnTo>
                  <a:pt x="487" y="1024"/>
                </a:lnTo>
                <a:lnTo>
                  <a:pt x="513" y="1025"/>
                </a:lnTo>
                <a:lnTo>
                  <a:pt x="513" y="1025"/>
                </a:lnTo>
                <a:lnTo>
                  <a:pt x="539" y="1024"/>
                </a:lnTo>
                <a:lnTo>
                  <a:pt x="565" y="1022"/>
                </a:lnTo>
                <a:lnTo>
                  <a:pt x="591" y="1019"/>
                </a:lnTo>
                <a:lnTo>
                  <a:pt x="617" y="1015"/>
                </a:lnTo>
                <a:lnTo>
                  <a:pt x="641" y="1009"/>
                </a:lnTo>
                <a:lnTo>
                  <a:pt x="667" y="1002"/>
                </a:lnTo>
                <a:lnTo>
                  <a:pt x="691" y="994"/>
                </a:lnTo>
                <a:lnTo>
                  <a:pt x="715" y="983"/>
                </a:lnTo>
                <a:lnTo>
                  <a:pt x="739" y="973"/>
                </a:lnTo>
                <a:lnTo>
                  <a:pt x="762" y="961"/>
                </a:lnTo>
                <a:lnTo>
                  <a:pt x="784" y="947"/>
                </a:lnTo>
                <a:lnTo>
                  <a:pt x="806" y="933"/>
                </a:lnTo>
                <a:lnTo>
                  <a:pt x="827" y="918"/>
                </a:lnTo>
                <a:lnTo>
                  <a:pt x="847" y="901"/>
                </a:lnTo>
                <a:lnTo>
                  <a:pt x="866" y="884"/>
                </a:lnTo>
                <a:lnTo>
                  <a:pt x="884" y="865"/>
                </a:lnTo>
                <a:lnTo>
                  <a:pt x="902" y="847"/>
                </a:lnTo>
                <a:lnTo>
                  <a:pt x="918" y="826"/>
                </a:lnTo>
                <a:lnTo>
                  <a:pt x="934" y="806"/>
                </a:lnTo>
                <a:lnTo>
                  <a:pt x="948" y="783"/>
                </a:lnTo>
                <a:lnTo>
                  <a:pt x="961" y="762"/>
                </a:lnTo>
                <a:lnTo>
                  <a:pt x="974" y="738"/>
                </a:lnTo>
                <a:lnTo>
                  <a:pt x="984" y="715"/>
                </a:lnTo>
                <a:lnTo>
                  <a:pt x="994" y="691"/>
                </a:lnTo>
                <a:lnTo>
                  <a:pt x="1002" y="666"/>
                </a:lnTo>
                <a:lnTo>
                  <a:pt x="1009" y="641"/>
                </a:lnTo>
                <a:lnTo>
                  <a:pt x="1016" y="616"/>
                </a:lnTo>
                <a:lnTo>
                  <a:pt x="1020" y="591"/>
                </a:lnTo>
                <a:lnTo>
                  <a:pt x="1023" y="565"/>
                </a:lnTo>
                <a:lnTo>
                  <a:pt x="1025" y="538"/>
                </a:lnTo>
                <a:lnTo>
                  <a:pt x="1026" y="51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42" name="Freeform 14"/>
          <p:cNvSpPr>
            <a:spLocks/>
          </p:cNvSpPr>
          <p:nvPr/>
        </p:nvSpPr>
        <p:spPr bwMode="auto">
          <a:xfrm>
            <a:off x="3186113" y="2730500"/>
            <a:ext cx="325437" cy="325438"/>
          </a:xfrm>
          <a:custGeom>
            <a:avLst/>
            <a:gdLst>
              <a:gd name="T0" fmla="*/ 461 w 1026"/>
              <a:gd name="T1" fmla="*/ 1022 h 1025"/>
              <a:gd name="T2" fmla="*/ 360 w 1026"/>
              <a:gd name="T3" fmla="*/ 1003 h 1025"/>
              <a:gd name="T4" fmla="*/ 269 w 1026"/>
              <a:gd name="T5" fmla="*/ 964 h 1025"/>
              <a:gd name="T6" fmla="*/ 187 w 1026"/>
              <a:gd name="T7" fmla="*/ 908 h 1025"/>
              <a:gd name="T8" fmla="*/ 117 w 1026"/>
              <a:gd name="T9" fmla="*/ 839 h 1025"/>
              <a:gd name="T10" fmla="*/ 62 w 1026"/>
              <a:gd name="T11" fmla="*/ 757 h 1025"/>
              <a:gd name="T12" fmla="*/ 23 w 1026"/>
              <a:gd name="T13" fmla="*/ 665 h 1025"/>
              <a:gd name="T14" fmla="*/ 3 w 1026"/>
              <a:gd name="T15" fmla="*/ 565 h 1025"/>
              <a:gd name="T16" fmla="*/ 3 w 1026"/>
              <a:gd name="T17" fmla="*/ 460 h 1025"/>
              <a:gd name="T18" fmla="*/ 23 w 1026"/>
              <a:gd name="T19" fmla="*/ 360 h 1025"/>
              <a:gd name="T20" fmla="*/ 62 w 1026"/>
              <a:gd name="T21" fmla="*/ 268 h 1025"/>
              <a:gd name="T22" fmla="*/ 117 w 1026"/>
              <a:gd name="T23" fmla="*/ 186 h 1025"/>
              <a:gd name="T24" fmla="*/ 187 w 1026"/>
              <a:gd name="T25" fmla="*/ 117 h 1025"/>
              <a:gd name="T26" fmla="*/ 269 w 1026"/>
              <a:gd name="T27" fmla="*/ 61 h 1025"/>
              <a:gd name="T28" fmla="*/ 360 w 1026"/>
              <a:gd name="T29" fmla="*/ 22 h 1025"/>
              <a:gd name="T30" fmla="*/ 461 w 1026"/>
              <a:gd name="T31" fmla="*/ 3 h 1025"/>
              <a:gd name="T32" fmla="*/ 565 w 1026"/>
              <a:gd name="T33" fmla="*/ 3 h 1025"/>
              <a:gd name="T34" fmla="*/ 666 w 1026"/>
              <a:gd name="T35" fmla="*/ 22 h 1025"/>
              <a:gd name="T36" fmla="*/ 757 w 1026"/>
              <a:gd name="T37" fmla="*/ 61 h 1025"/>
              <a:gd name="T38" fmla="*/ 839 w 1026"/>
              <a:gd name="T39" fmla="*/ 117 h 1025"/>
              <a:gd name="T40" fmla="*/ 909 w 1026"/>
              <a:gd name="T41" fmla="*/ 186 h 1025"/>
              <a:gd name="T42" fmla="*/ 964 w 1026"/>
              <a:gd name="T43" fmla="*/ 268 h 1025"/>
              <a:gd name="T44" fmla="*/ 1003 w 1026"/>
              <a:gd name="T45" fmla="*/ 360 h 1025"/>
              <a:gd name="T46" fmla="*/ 1023 w 1026"/>
              <a:gd name="T47" fmla="*/ 460 h 1025"/>
              <a:gd name="T48" fmla="*/ 1023 w 1026"/>
              <a:gd name="T49" fmla="*/ 565 h 1025"/>
              <a:gd name="T50" fmla="*/ 1003 w 1026"/>
              <a:gd name="T51" fmla="*/ 665 h 1025"/>
              <a:gd name="T52" fmla="*/ 964 w 1026"/>
              <a:gd name="T53" fmla="*/ 757 h 1025"/>
              <a:gd name="T54" fmla="*/ 909 w 1026"/>
              <a:gd name="T55" fmla="*/ 839 h 1025"/>
              <a:gd name="T56" fmla="*/ 839 w 1026"/>
              <a:gd name="T57" fmla="*/ 908 h 1025"/>
              <a:gd name="T58" fmla="*/ 757 w 1026"/>
              <a:gd name="T59" fmla="*/ 964 h 1025"/>
              <a:gd name="T60" fmla="*/ 666 w 1026"/>
              <a:gd name="T61" fmla="*/ 1003 h 1025"/>
              <a:gd name="T62" fmla="*/ 565 w 1026"/>
              <a:gd name="T63" fmla="*/ 1022 h 1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26" h="1025">
                <a:moveTo>
                  <a:pt x="513" y="1025"/>
                </a:moveTo>
                <a:lnTo>
                  <a:pt x="461" y="1022"/>
                </a:lnTo>
                <a:lnTo>
                  <a:pt x="409" y="1015"/>
                </a:lnTo>
                <a:lnTo>
                  <a:pt x="360" y="1003"/>
                </a:lnTo>
                <a:lnTo>
                  <a:pt x="313" y="985"/>
                </a:lnTo>
                <a:lnTo>
                  <a:pt x="269" y="964"/>
                </a:lnTo>
                <a:lnTo>
                  <a:pt x="226" y="938"/>
                </a:lnTo>
                <a:lnTo>
                  <a:pt x="187" y="908"/>
                </a:lnTo>
                <a:lnTo>
                  <a:pt x="150" y="876"/>
                </a:lnTo>
                <a:lnTo>
                  <a:pt x="117" y="839"/>
                </a:lnTo>
                <a:lnTo>
                  <a:pt x="87" y="800"/>
                </a:lnTo>
                <a:lnTo>
                  <a:pt x="62" y="757"/>
                </a:lnTo>
                <a:lnTo>
                  <a:pt x="40" y="713"/>
                </a:lnTo>
                <a:lnTo>
                  <a:pt x="23" y="665"/>
                </a:lnTo>
                <a:lnTo>
                  <a:pt x="11" y="616"/>
                </a:lnTo>
                <a:lnTo>
                  <a:pt x="3" y="565"/>
                </a:lnTo>
                <a:lnTo>
                  <a:pt x="0" y="513"/>
                </a:lnTo>
                <a:lnTo>
                  <a:pt x="3" y="460"/>
                </a:lnTo>
                <a:lnTo>
                  <a:pt x="11" y="409"/>
                </a:lnTo>
                <a:lnTo>
                  <a:pt x="23" y="360"/>
                </a:lnTo>
                <a:lnTo>
                  <a:pt x="40" y="313"/>
                </a:lnTo>
                <a:lnTo>
                  <a:pt x="62" y="268"/>
                </a:lnTo>
                <a:lnTo>
                  <a:pt x="87" y="225"/>
                </a:lnTo>
                <a:lnTo>
                  <a:pt x="117" y="186"/>
                </a:lnTo>
                <a:lnTo>
                  <a:pt x="150" y="150"/>
                </a:lnTo>
                <a:lnTo>
                  <a:pt x="187" y="117"/>
                </a:lnTo>
                <a:lnTo>
                  <a:pt x="226" y="87"/>
                </a:lnTo>
                <a:lnTo>
                  <a:pt x="269" y="61"/>
                </a:lnTo>
                <a:lnTo>
                  <a:pt x="313" y="40"/>
                </a:lnTo>
                <a:lnTo>
                  <a:pt x="360" y="22"/>
                </a:lnTo>
                <a:lnTo>
                  <a:pt x="409" y="10"/>
                </a:lnTo>
                <a:lnTo>
                  <a:pt x="461" y="3"/>
                </a:lnTo>
                <a:lnTo>
                  <a:pt x="513" y="0"/>
                </a:lnTo>
                <a:lnTo>
                  <a:pt x="565" y="3"/>
                </a:lnTo>
                <a:lnTo>
                  <a:pt x="617" y="10"/>
                </a:lnTo>
                <a:lnTo>
                  <a:pt x="666" y="22"/>
                </a:lnTo>
                <a:lnTo>
                  <a:pt x="713" y="40"/>
                </a:lnTo>
                <a:lnTo>
                  <a:pt x="757" y="61"/>
                </a:lnTo>
                <a:lnTo>
                  <a:pt x="800" y="87"/>
                </a:lnTo>
                <a:lnTo>
                  <a:pt x="839" y="117"/>
                </a:lnTo>
                <a:lnTo>
                  <a:pt x="876" y="150"/>
                </a:lnTo>
                <a:lnTo>
                  <a:pt x="909" y="186"/>
                </a:lnTo>
                <a:lnTo>
                  <a:pt x="939" y="225"/>
                </a:lnTo>
                <a:lnTo>
                  <a:pt x="964" y="268"/>
                </a:lnTo>
                <a:lnTo>
                  <a:pt x="986" y="313"/>
                </a:lnTo>
                <a:lnTo>
                  <a:pt x="1003" y="360"/>
                </a:lnTo>
                <a:lnTo>
                  <a:pt x="1016" y="409"/>
                </a:lnTo>
                <a:lnTo>
                  <a:pt x="1023" y="460"/>
                </a:lnTo>
                <a:lnTo>
                  <a:pt x="1026" y="513"/>
                </a:lnTo>
                <a:lnTo>
                  <a:pt x="1023" y="565"/>
                </a:lnTo>
                <a:lnTo>
                  <a:pt x="1016" y="616"/>
                </a:lnTo>
                <a:lnTo>
                  <a:pt x="1003" y="665"/>
                </a:lnTo>
                <a:lnTo>
                  <a:pt x="986" y="713"/>
                </a:lnTo>
                <a:lnTo>
                  <a:pt x="964" y="757"/>
                </a:lnTo>
                <a:lnTo>
                  <a:pt x="939" y="800"/>
                </a:lnTo>
                <a:lnTo>
                  <a:pt x="909" y="839"/>
                </a:lnTo>
                <a:lnTo>
                  <a:pt x="876" y="876"/>
                </a:lnTo>
                <a:lnTo>
                  <a:pt x="839" y="908"/>
                </a:lnTo>
                <a:lnTo>
                  <a:pt x="800" y="938"/>
                </a:lnTo>
                <a:lnTo>
                  <a:pt x="757" y="964"/>
                </a:lnTo>
                <a:lnTo>
                  <a:pt x="713" y="985"/>
                </a:lnTo>
                <a:lnTo>
                  <a:pt x="666" y="1003"/>
                </a:lnTo>
                <a:lnTo>
                  <a:pt x="617" y="1015"/>
                </a:lnTo>
                <a:lnTo>
                  <a:pt x="565" y="1022"/>
                </a:lnTo>
                <a:lnTo>
                  <a:pt x="513" y="1025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43" name="Rectangle 15"/>
          <p:cNvSpPr>
            <a:spLocks noChangeArrowheads="1"/>
          </p:cNvSpPr>
          <p:nvPr/>
        </p:nvSpPr>
        <p:spPr bwMode="auto">
          <a:xfrm>
            <a:off x="3251200" y="2779713"/>
            <a:ext cx="1920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>
                <a:solidFill>
                  <a:srgbClr val="000000"/>
                </a:solidFill>
              </a:rPr>
              <a:t>W</a:t>
            </a:r>
            <a:endParaRPr lang="en-US" altLang="en-US"/>
          </a:p>
        </p:txBody>
      </p:sp>
      <p:sp>
        <p:nvSpPr>
          <p:cNvPr id="176144" name="Freeform 16"/>
          <p:cNvSpPr>
            <a:spLocks/>
          </p:cNvSpPr>
          <p:nvPr/>
        </p:nvSpPr>
        <p:spPr bwMode="auto">
          <a:xfrm>
            <a:off x="3295650" y="2576513"/>
            <a:ext cx="93663" cy="153987"/>
          </a:xfrm>
          <a:custGeom>
            <a:avLst/>
            <a:gdLst>
              <a:gd name="T0" fmla="*/ 271 w 296"/>
              <a:gd name="T1" fmla="*/ 486 h 486"/>
              <a:gd name="T2" fmla="*/ 0 w 296"/>
              <a:gd name="T3" fmla="*/ 82 h 486"/>
              <a:gd name="T4" fmla="*/ 296 w 296"/>
              <a:gd name="T5" fmla="*/ 0 h 486"/>
              <a:gd name="T6" fmla="*/ 271 w 296"/>
              <a:gd name="T7" fmla="*/ 486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6" h="486">
                <a:moveTo>
                  <a:pt x="271" y="486"/>
                </a:moveTo>
                <a:lnTo>
                  <a:pt x="0" y="82"/>
                </a:lnTo>
                <a:lnTo>
                  <a:pt x="296" y="0"/>
                </a:lnTo>
                <a:lnTo>
                  <a:pt x="271" y="48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45" name="Freeform 17"/>
          <p:cNvSpPr>
            <a:spLocks/>
          </p:cNvSpPr>
          <p:nvPr/>
        </p:nvSpPr>
        <p:spPr bwMode="auto">
          <a:xfrm>
            <a:off x="3055938" y="2405063"/>
            <a:ext cx="300037" cy="211137"/>
          </a:xfrm>
          <a:custGeom>
            <a:avLst/>
            <a:gdLst>
              <a:gd name="T0" fmla="*/ 0 w 946"/>
              <a:gd name="T1" fmla="*/ 0 h 668"/>
              <a:gd name="T2" fmla="*/ 96 w 946"/>
              <a:gd name="T3" fmla="*/ 6 h 668"/>
              <a:gd name="T4" fmla="*/ 192 w 946"/>
              <a:gd name="T5" fmla="*/ 23 h 668"/>
              <a:gd name="T6" fmla="*/ 285 w 946"/>
              <a:gd name="T7" fmla="*/ 51 h 668"/>
              <a:gd name="T8" fmla="*/ 376 w 946"/>
              <a:gd name="T9" fmla="*/ 88 h 668"/>
              <a:gd name="T10" fmla="*/ 465 w 946"/>
              <a:gd name="T11" fmla="*/ 135 h 668"/>
              <a:gd name="T12" fmla="*/ 550 w 946"/>
              <a:gd name="T13" fmla="*/ 190 h 668"/>
              <a:gd name="T14" fmla="*/ 630 w 946"/>
              <a:gd name="T15" fmla="*/ 252 h 668"/>
              <a:gd name="T16" fmla="*/ 706 w 946"/>
              <a:gd name="T17" fmla="*/ 321 h 668"/>
              <a:gd name="T18" fmla="*/ 774 w 946"/>
              <a:gd name="T19" fmla="*/ 396 h 668"/>
              <a:gd name="T20" fmla="*/ 836 w 946"/>
              <a:gd name="T21" fmla="*/ 476 h 668"/>
              <a:gd name="T22" fmla="*/ 891 w 946"/>
              <a:gd name="T23" fmla="*/ 561 h 668"/>
              <a:gd name="T24" fmla="*/ 937 w 946"/>
              <a:gd name="T25" fmla="*/ 649 h 668"/>
              <a:gd name="T26" fmla="*/ 946 w 946"/>
              <a:gd name="T27" fmla="*/ 668 h 6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46" h="668">
                <a:moveTo>
                  <a:pt x="0" y="0"/>
                </a:moveTo>
                <a:lnTo>
                  <a:pt x="96" y="6"/>
                </a:lnTo>
                <a:lnTo>
                  <a:pt x="192" y="23"/>
                </a:lnTo>
                <a:lnTo>
                  <a:pt x="285" y="51"/>
                </a:lnTo>
                <a:lnTo>
                  <a:pt x="376" y="88"/>
                </a:lnTo>
                <a:lnTo>
                  <a:pt x="465" y="135"/>
                </a:lnTo>
                <a:lnTo>
                  <a:pt x="550" y="190"/>
                </a:lnTo>
                <a:lnTo>
                  <a:pt x="630" y="252"/>
                </a:lnTo>
                <a:lnTo>
                  <a:pt x="706" y="321"/>
                </a:lnTo>
                <a:lnTo>
                  <a:pt x="774" y="396"/>
                </a:lnTo>
                <a:lnTo>
                  <a:pt x="836" y="476"/>
                </a:lnTo>
                <a:lnTo>
                  <a:pt x="891" y="561"/>
                </a:lnTo>
                <a:lnTo>
                  <a:pt x="937" y="649"/>
                </a:lnTo>
                <a:lnTo>
                  <a:pt x="946" y="668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46" name="Freeform 18"/>
          <p:cNvSpPr>
            <a:spLocks/>
          </p:cNvSpPr>
          <p:nvPr/>
        </p:nvSpPr>
        <p:spPr bwMode="auto">
          <a:xfrm>
            <a:off x="2824163" y="2554288"/>
            <a:ext cx="95250" cy="153987"/>
          </a:xfrm>
          <a:custGeom>
            <a:avLst/>
            <a:gdLst>
              <a:gd name="T0" fmla="*/ 56 w 301"/>
              <a:gd name="T1" fmla="*/ 0 h 483"/>
              <a:gd name="T2" fmla="*/ 301 w 301"/>
              <a:gd name="T3" fmla="*/ 420 h 483"/>
              <a:gd name="T4" fmla="*/ 0 w 301"/>
              <a:gd name="T5" fmla="*/ 483 h 483"/>
              <a:gd name="T6" fmla="*/ 56 w 301"/>
              <a:gd name="T7" fmla="*/ 0 h 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" h="483">
                <a:moveTo>
                  <a:pt x="56" y="0"/>
                </a:moveTo>
                <a:lnTo>
                  <a:pt x="301" y="420"/>
                </a:lnTo>
                <a:lnTo>
                  <a:pt x="0" y="483"/>
                </a:lnTo>
                <a:lnTo>
                  <a:pt x="5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47" name="Freeform 19"/>
          <p:cNvSpPr>
            <a:spLocks/>
          </p:cNvSpPr>
          <p:nvPr/>
        </p:nvSpPr>
        <p:spPr bwMode="auto">
          <a:xfrm>
            <a:off x="2860675" y="2668588"/>
            <a:ext cx="295275" cy="222250"/>
          </a:xfrm>
          <a:custGeom>
            <a:avLst/>
            <a:gdLst>
              <a:gd name="T0" fmla="*/ 930 w 930"/>
              <a:gd name="T1" fmla="*/ 698 h 698"/>
              <a:gd name="T2" fmla="*/ 834 w 930"/>
              <a:gd name="T3" fmla="*/ 693 h 698"/>
              <a:gd name="T4" fmla="*/ 738 w 930"/>
              <a:gd name="T5" fmla="*/ 676 h 698"/>
              <a:gd name="T6" fmla="*/ 645 w 930"/>
              <a:gd name="T7" fmla="*/ 647 h 698"/>
              <a:gd name="T8" fmla="*/ 554 w 930"/>
              <a:gd name="T9" fmla="*/ 607 h 698"/>
              <a:gd name="T10" fmla="*/ 465 w 930"/>
              <a:gd name="T11" fmla="*/ 559 h 698"/>
              <a:gd name="T12" fmla="*/ 381 w 930"/>
              <a:gd name="T13" fmla="*/ 500 h 698"/>
              <a:gd name="T14" fmla="*/ 301 w 930"/>
              <a:gd name="T15" fmla="*/ 435 h 698"/>
              <a:gd name="T16" fmla="*/ 228 w 930"/>
              <a:gd name="T17" fmla="*/ 362 h 698"/>
              <a:gd name="T18" fmla="*/ 161 w 930"/>
              <a:gd name="T19" fmla="*/ 284 h 698"/>
              <a:gd name="T20" fmla="*/ 101 w 930"/>
              <a:gd name="T21" fmla="*/ 200 h 698"/>
              <a:gd name="T22" fmla="*/ 49 w 930"/>
              <a:gd name="T23" fmla="*/ 112 h 698"/>
              <a:gd name="T24" fmla="*/ 7 w 930"/>
              <a:gd name="T25" fmla="*/ 21 h 698"/>
              <a:gd name="T26" fmla="*/ 0 w 930"/>
              <a:gd name="T27" fmla="*/ 0 h 6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30" h="698">
                <a:moveTo>
                  <a:pt x="930" y="698"/>
                </a:moveTo>
                <a:lnTo>
                  <a:pt x="834" y="693"/>
                </a:lnTo>
                <a:lnTo>
                  <a:pt x="738" y="676"/>
                </a:lnTo>
                <a:lnTo>
                  <a:pt x="645" y="647"/>
                </a:lnTo>
                <a:lnTo>
                  <a:pt x="554" y="607"/>
                </a:lnTo>
                <a:lnTo>
                  <a:pt x="465" y="559"/>
                </a:lnTo>
                <a:lnTo>
                  <a:pt x="381" y="500"/>
                </a:lnTo>
                <a:lnTo>
                  <a:pt x="301" y="435"/>
                </a:lnTo>
                <a:lnTo>
                  <a:pt x="228" y="362"/>
                </a:lnTo>
                <a:lnTo>
                  <a:pt x="161" y="284"/>
                </a:lnTo>
                <a:lnTo>
                  <a:pt x="101" y="200"/>
                </a:lnTo>
                <a:lnTo>
                  <a:pt x="49" y="112"/>
                </a:lnTo>
                <a:lnTo>
                  <a:pt x="7" y="21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48" name="Rectangle 20"/>
          <p:cNvSpPr>
            <a:spLocks noChangeArrowheads="1"/>
          </p:cNvSpPr>
          <p:nvPr/>
        </p:nvSpPr>
        <p:spPr bwMode="auto">
          <a:xfrm>
            <a:off x="612775" y="1689100"/>
            <a:ext cx="1303338" cy="1465263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49" name="Freeform 21"/>
          <p:cNvSpPr>
            <a:spLocks/>
          </p:cNvSpPr>
          <p:nvPr/>
        </p:nvSpPr>
        <p:spPr bwMode="auto">
          <a:xfrm>
            <a:off x="612775" y="1689100"/>
            <a:ext cx="1303338" cy="1465263"/>
          </a:xfrm>
          <a:custGeom>
            <a:avLst/>
            <a:gdLst>
              <a:gd name="T0" fmla="*/ 2052 w 4103"/>
              <a:gd name="T1" fmla="*/ 4615 h 4615"/>
              <a:gd name="T2" fmla="*/ 0 w 4103"/>
              <a:gd name="T3" fmla="*/ 4615 h 4615"/>
              <a:gd name="T4" fmla="*/ 0 w 4103"/>
              <a:gd name="T5" fmla="*/ 0 h 4615"/>
              <a:gd name="T6" fmla="*/ 4103 w 4103"/>
              <a:gd name="T7" fmla="*/ 0 h 4615"/>
              <a:gd name="T8" fmla="*/ 4103 w 4103"/>
              <a:gd name="T9" fmla="*/ 4615 h 4615"/>
              <a:gd name="T10" fmla="*/ 2052 w 4103"/>
              <a:gd name="T11" fmla="*/ 4615 h 4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03" h="4615">
                <a:moveTo>
                  <a:pt x="2052" y="4615"/>
                </a:moveTo>
                <a:lnTo>
                  <a:pt x="0" y="4615"/>
                </a:lnTo>
                <a:lnTo>
                  <a:pt x="0" y="0"/>
                </a:lnTo>
                <a:lnTo>
                  <a:pt x="4103" y="0"/>
                </a:lnTo>
                <a:lnTo>
                  <a:pt x="4103" y="4615"/>
                </a:lnTo>
                <a:lnTo>
                  <a:pt x="2052" y="4615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50" name="Rectangle 22"/>
          <p:cNvSpPr>
            <a:spLocks noChangeArrowheads="1"/>
          </p:cNvSpPr>
          <p:nvPr/>
        </p:nvSpPr>
        <p:spPr bwMode="auto">
          <a:xfrm>
            <a:off x="1095375" y="1684040"/>
            <a:ext cx="339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000" dirty="0">
                <a:solidFill>
                  <a:srgbClr val="000000"/>
                </a:solidFill>
              </a:rPr>
              <a:t>job</a:t>
            </a:r>
            <a:endParaRPr lang="en-US" altLang="en-US" dirty="0"/>
          </a:p>
        </p:txBody>
      </p:sp>
      <p:sp>
        <p:nvSpPr>
          <p:cNvPr id="176151" name="Rectangle 23"/>
          <p:cNvSpPr>
            <a:spLocks noChangeArrowheads="1"/>
          </p:cNvSpPr>
          <p:nvPr/>
        </p:nvSpPr>
        <p:spPr bwMode="auto">
          <a:xfrm>
            <a:off x="841561" y="1940207"/>
            <a:ext cx="78226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000" dirty="0" smtClean="0">
                <a:solidFill>
                  <a:schemeClr val="bg2"/>
                </a:solidFill>
              </a:rPr>
              <a:t>stream</a:t>
            </a:r>
            <a:endParaRPr lang="en-US" altLang="en-US" dirty="0">
              <a:solidFill>
                <a:schemeClr val="bg2"/>
              </a:solidFill>
            </a:endParaRPr>
          </a:p>
        </p:txBody>
      </p:sp>
      <p:sp>
        <p:nvSpPr>
          <p:cNvPr id="176152" name="Rectangle 24"/>
          <p:cNvSpPr>
            <a:spLocks noChangeArrowheads="1"/>
          </p:cNvSpPr>
          <p:nvPr/>
        </p:nvSpPr>
        <p:spPr bwMode="auto">
          <a:xfrm>
            <a:off x="885825" y="2187575"/>
            <a:ext cx="698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000">
                <a:solidFill>
                  <a:srgbClr val="FFFFFF"/>
                </a:solidFill>
              </a:rPr>
              <a:t> </a:t>
            </a:r>
            <a:endParaRPr lang="en-US" altLang="en-US"/>
          </a:p>
        </p:txBody>
      </p:sp>
      <p:sp>
        <p:nvSpPr>
          <p:cNvPr id="176153" name="Rectangle 25"/>
          <p:cNvSpPr>
            <a:spLocks noChangeArrowheads="1"/>
          </p:cNvSpPr>
          <p:nvPr/>
        </p:nvSpPr>
        <p:spPr bwMode="auto">
          <a:xfrm>
            <a:off x="770226" y="2176661"/>
            <a:ext cx="9464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000" dirty="0">
                <a:solidFill>
                  <a:schemeClr val="bg2"/>
                </a:solidFill>
              </a:rPr>
              <a:t>f</a:t>
            </a:r>
            <a:r>
              <a:rPr lang="en-US" altLang="en-US" sz="2000" dirty="0" smtClean="0">
                <a:solidFill>
                  <a:schemeClr val="bg2"/>
                </a:solidFill>
              </a:rPr>
              <a:t>rom log</a:t>
            </a:r>
            <a:endParaRPr lang="en-US" altLang="en-US" dirty="0">
              <a:solidFill>
                <a:schemeClr val="bg2"/>
              </a:solidFill>
            </a:endParaRPr>
          </a:p>
        </p:txBody>
      </p:sp>
      <p:sp>
        <p:nvSpPr>
          <p:cNvPr id="176154" name="Rectangle 26"/>
          <p:cNvSpPr>
            <a:spLocks noChangeArrowheads="1"/>
          </p:cNvSpPr>
          <p:nvPr/>
        </p:nvSpPr>
        <p:spPr bwMode="auto">
          <a:xfrm>
            <a:off x="776288" y="2600325"/>
            <a:ext cx="488950" cy="161925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55" name="Freeform 27"/>
          <p:cNvSpPr>
            <a:spLocks/>
          </p:cNvSpPr>
          <p:nvPr/>
        </p:nvSpPr>
        <p:spPr bwMode="auto">
          <a:xfrm>
            <a:off x="776288" y="2600325"/>
            <a:ext cx="488950" cy="161925"/>
          </a:xfrm>
          <a:custGeom>
            <a:avLst/>
            <a:gdLst>
              <a:gd name="T0" fmla="*/ 769 w 1539"/>
              <a:gd name="T1" fmla="*/ 512 h 512"/>
              <a:gd name="T2" fmla="*/ 0 w 1539"/>
              <a:gd name="T3" fmla="*/ 512 h 512"/>
              <a:gd name="T4" fmla="*/ 0 w 1539"/>
              <a:gd name="T5" fmla="*/ 0 h 512"/>
              <a:gd name="T6" fmla="*/ 1539 w 1539"/>
              <a:gd name="T7" fmla="*/ 0 h 512"/>
              <a:gd name="T8" fmla="*/ 1539 w 1539"/>
              <a:gd name="T9" fmla="*/ 512 h 512"/>
              <a:gd name="T10" fmla="*/ 769 w 1539"/>
              <a:gd name="T11" fmla="*/ 51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39" h="512">
                <a:moveTo>
                  <a:pt x="769" y="512"/>
                </a:moveTo>
                <a:lnTo>
                  <a:pt x="0" y="512"/>
                </a:lnTo>
                <a:lnTo>
                  <a:pt x="0" y="0"/>
                </a:lnTo>
                <a:lnTo>
                  <a:pt x="1539" y="0"/>
                </a:lnTo>
                <a:lnTo>
                  <a:pt x="1539" y="512"/>
                </a:lnTo>
                <a:lnTo>
                  <a:pt x="769" y="512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56" name="Rectangle 28"/>
          <p:cNvSpPr>
            <a:spLocks noChangeArrowheads="1"/>
          </p:cNvSpPr>
          <p:nvPr/>
        </p:nvSpPr>
        <p:spPr bwMode="auto">
          <a:xfrm>
            <a:off x="874713" y="2860675"/>
            <a:ext cx="715962" cy="163513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57" name="Freeform 29"/>
          <p:cNvSpPr>
            <a:spLocks/>
          </p:cNvSpPr>
          <p:nvPr/>
        </p:nvSpPr>
        <p:spPr bwMode="auto">
          <a:xfrm>
            <a:off x="874713" y="2860675"/>
            <a:ext cx="715962" cy="163513"/>
          </a:xfrm>
          <a:custGeom>
            <a:avLst/>
            <a:gdLst>
              <a:gd name="T0" fmla="*/ 1128 w 2256"/>
              <a:gd name="T1" fmla="*/ 513 h 513"/>
              <a:gd name="T2" fmla="*/ 0 w 2256"/>
              <a:gd name="T3" fmla="*/ 513 h 513"/>
              <a:gd name="T4" fmla="*/ 0 w 2256"/>
              <a:gd name="T5" fmla="*/ 0 h 513"/>
              <a:gd name="T6" fmla="*/ 2256 w 2256"/>
              <a:gd name="T7" fmla="*/ 0 h 513"/>
              <a:gd name="T8" fmla="*/ 2256 w 2256"/>
              <a:gd name="T9" fmla="*/ 513 h 513"/>
              <a:gd name="T10" fmla="*/ 1128 w 2256"/>
              <a:gd name="T11" fmla="*/ 513 h 5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56" h="513">
                <a:moveTo>
                  <a:pt x="1128" y="513"/>
                </a:moveTo>
                <a:lnTo>
                  <a:pt x="0" y="513"/>
                </a:lnTo>
                <a:lnTo>
                  <a:pt x="0" y="0"/>
                </a:lnTo>
                <a:lnTo>
                  <a:pt x="2256" y="0"/>
                </a:lnTo>
                <a:lnTo>
                  <a:pt x="2256" y="513"/>
                </a:lnTo>
                <a:lnTo>
                  <a:pt x="1128" y="513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58" name="Rectangle 30"/>
          <p:cNvSpPr>
            <a:spLocks noChangeArrowheads="1"/>
          </p:cNvSpPr>
          <p:nvPr/>
        </p:nvSpPr>
        <p:spPr bwMode="auto">
          <a:xfrm>
            <a:off x="1395413" y="2535238"/>
            <a:ext cx="357187" cy="227012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59" name="Freeform 31"/>
          <p:cNvSpPr>
            <a:spLocks/>
          </p:cNvSpPr>
          <p:nvPr/>
        </p:nvSpPr>
        <p:spPr bwMode="auto">
          <a:xfrm>
            <a:off x="1395413" y="2535238"/>
            <a:ext cx="357187" cy="227012"/>
          </a:xfrm>
          <a:custGeom>
            <a:avLst/>
            <a:gdLst>
              <a:gd name="T0" fmla="*/ 564 w 1128"/>
              <a:gd name="T1" fmla="*/ 717 h 717"/>
              <a:gd name="T2" fmla="*/ 0 w 1128"/>
              <a:gd name="T3" fmla="*/ 717 h 717"/>
              <a:gd name="T4" fmla="*/ 0 w 1128"/>
              <a:gd name="T5" fmla="*/ 0 h 717"/>
              <a:gd name="T6" fmla="*/ 1128 w 1128"/>
              <a:gd name="T7" fmla="*/ 0 h 717"/>
              <a:gd name="T8" fmla="*/ 1128 w 1128"/>
              <a:gd name="T9" fmla="*/ 717 h 717"/>
              <a:gd name="T10" fmla="*/ 564 w 1128"/>
              <a:gd name="T11" fmla="*/ 717 h 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28" h="717">
                <a:moveTo>
                  <a:pt x="564" y="717"/>
                </a:moveTo>
                <a:lnTo>
                  <a:pt x="0" y="717"/>
                </a:lnTo>
                <a:lnTo>
                  <a:pt x="0" y="0"/>
                </a:lnTo>
                <a:lnTo>
                  <a:pt x="1128" y="0"/>
                </a:lnTo>
                <a:lnTo>
                  <a:pt x="1128" y="717"/>
                </a:lnTo>
                <a:lnTo>
                  <a:pt x="564" y="71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60" name="Rectangle 32"/>
          <p:cNvSpPr>
            <a:spLocks noChangeArrowheads="1"/>
          </p:cNvSpPr>
          <p:nvPr/>
        </p:nvSpPr>
        <p:spPr bwMode="auto">
          <a:xfrm>
            <a:off x="519113" y="1295400"/>
            <a:ext cx="77787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200"/>
              <a:t>user 1</a:t>
            </a:r>
            <a:endParaRPr lang="en-US" altLang="en-US"/>
          </a:p>
        </p:txBody>
      </p:sp>
      <p:grpSp>
        <p:nvGrpSpPr>
          <p:cNvPr id="3" name="קבוצה 2"/>
          <p:cNvGrpSpPr/>
          <p:nvPr/>
        </p:nvGrpSpPr>
        <p:grpSpPr>
          <a:xfrm>
            <a:off x="1912938" y="2376488"/>
            <a:ext cx="817562" cy="206375"/>
            <a:chOff x="1912938" y="2376488"/>
            <a:chExt cx="817562" cy="206375"/>
          </a:xfrm>
          <a:solidFill>
            <a:srgbClr val="00B0F0"/>
          </a:solidFill>
        </p:grpSpPr>
        <p:sp>
          <p:nvSpPr>
            <p:cNvPr id="176161" name="Freeform 33"/>
            <p:cNvSpPr>
              <a:spLocks/>
            </p:cNvSpPr>
            <p:nvPr/>
          </p:nvSpPr>
          <p:spPr bwMode="auto">
            <a:xfrm>
              <a:off x="2500313" y="2376488"/>
              <a:ext cx="230187" cy="142875"/>
            </a:xfrm>
            <a:custGeom>
              <a:avLst/>
              <a:gdLst>
                <a:gd name="T0" fmla="*/ 725 w 725"/>
                <a:gd name="T1" fmla="*/ 90 h 452"/>
                <a:gd name="T2" fmla="*/ 91 w 725"/>
                <a:gd name="T3" fmla="*/ 452 h 452"/>
                <a:gd name="T4" fmla="*/ 0 w 725"/>
                <a:gd name="T5" fmla="*/ 0 h 452"/>
                <a:gd name="T6" fmla="*/ 725 w 725"/>
                <a:gd name="T7" fmla="*/ 9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5" h="452">
                  <a:moveTo>
                    <a:pt x="725" y="90"/>
                  </a:moveTo>
                  <a:lnTo>
                    <a:pt x="91" y="452"/>
                  </a:lnTo>
                  <a:lnTo>
                    <a:pt x="0" y="0"/>
                  </a:lnTo>
                  <a:lnTo>
                    <a:pt x="725" y="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162" name="Freeform 34"/>
            <p:cNvSpPr>
              <a:spLocks/>
            </p:cNvSpPr>
            <p:nvPr/>
          </p:nvSpPr>
          <p:spPr bwMode="auto">
            <a:xfrm>
              <a:off x="1912938" y="2424113"/>
              <a:ext cx="647700" cy="158750"/>
            </a:xfrm>
            <a:custGeom>
              <a:avLst/>
              <a:gdLst>
                <a:gd name="T0" fmla="*/ 0 w 2041"/>
                <a:gd name="T1" fmla="*/ 404 h 504"/>
                <a:gd name="T2" fmla="*/ 2022 w 2041"/>
                <a:gd name="T3" fmla="*/ 0 h 504"/>
                <a:gd name="T4" fmla="*/ 2041 w 2041"/>
                <a:gd name="T5" fmla="*/ 100 h 504"/>
                <a:gd name="T6" fmla="*/ 21 w 2041"/>
                <a:gd name="T7" fmla="*/ 504 h 504"/>
                <a:gd name="T8" fmla="*/ 0 w 2041"/>
                <a:gd name="T9" fmla="*/ 404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1" h="504">
                  <a:moveTo>
                    <a:pt x="0" y="404"/>
                  </a:moveTo>
                  <a:lnTo>
                    <a:pt x="2022" y="0"/>
                  </a:lnTo>
                  <a:lnTo>
                    <a:pt x="2041" y="100"/>
                  </a:lnTo>
                  <a:lnTo>
                    <a:pt x="21" y="504"/>
                  </a:lnTo>
                  <a:lnTo>
                    <a:pt x="0" y="4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6163" name="Rectangle 35"/>
          <p:cNvSpPr>
            <a:spLocks noChangeArrowheads="1"/>
          </p:cNvSpPr>
          <p:nvPr/>
        </p:nvSpPr>
        <p:spPr bwMode="auto">
          <a:xfrm>
            <a:off x="450850" y="4162425"/>
            <a:ext cx="3744913" cy="1628775"/>
          </a:xfrm>
          <a:prstGeom prst="rect">
            <a:avLst/>
          </a:prstGeom>
          <a:solidFill>
            <a:srgbClr val="E6E6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64" name="Freeform 36"/>
          <p:cNvSpPr>
            <a:spLocks/>
          </p:cNvSpPr>
          <p:nvPr/>
        </p:nvSpPr>
        <p:spPr bwMode="auto">
          <a:xfrm>
            <a:off x="450850" y="4162425"/>
            <a:ext cx="3744913" cy="1628775"/>
          </a:xfrm>
          <a:custGeom>
            <a:avLst/>
            <a:gdLst>
              <a:gd name="T0" fmla="*/ 5897 w 11793"/>
              <a:gd name="T1" fmla="*/ 5128 h 5128"/>
              <a:gd name="T2" fmla="*/ 0 w 11793"/>
              <a:gd name="T3" fmla="*/ 5128 h 5128"/>
              <a:gd name="T4" fmla="*/ 0 w 11793"/>
              <a:gd name="T5" fmla="*/ 0 h 5128"/>
              <a:gd name="T6" fmla="*/ 11793 w 11793"/>
              <a:gd name="T7" fmla="*/ 0 h 5128"/>
              <a:gd name="T8" fmla="*/ 11793 w 11793"/>
              <a:gd name="T9" fmla="*/ 5128 h 5128"/>
              <a:gd name="T10" fmla="*/ 5897 w 11793"/>
              <a:gd name="T11" fmla="*/ 5128 h 5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793" h="5128">
                <a:moveTo>
                  <a:pt x="5897" y="5128"/>
                </a:moveTo>
                <a:lnTo>
                  <a:pt x="0" y="5128"/>
                </a:lnTo>
                <a:lnTo>
                  <a:pt x="0" y="0"/>
                </a:lnTo>
                <a:lnTo>
                  <a:pt x="11793" y="0"/>
                </a:lnTo>
                <a:lnTo>
                  <a:pt x="11793" y="5128"/>
                </a:lnTo>
                <a:lnTo>
                  <a:pt x="5897" y="5128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65" name="Rectangle 37"/>
          <p:cNvSpPr>
            <a:spLocks noChangeArrowheads="1"/>
          </p:cNvSpPr>
          <p:nvPr/>
        </p:nvSpPr>
        <p:spPr bwMode="auto">
          <a:xfrm>
            <a:off x="2241550" y="4260850"/>
            <a:ext cx="1790700" cy="1465263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66" name="Freeform 38"/>
          <p:cNvSpPr>
            <a:spLocks/>
          </p:cNvSpPr>
          <p:nvPr/>
        </p:nvSpPr>
        <p:spPr bwMode="auto">
          <a:xfrm>
            <a:off x="2241550" y="4260850"/>
            <a:ext cx="1790700" cy="1465263"/>
          </a:xfrm>
          <a:custGeom>
            <a:avLst/>
            <a:gdLst>
              <a:gd name="T0" fmla="*/ 2820 w 5641"/>
              <a:gd name="T1" fmla="*/ 4615 h 4615"/>
              <a:gd name="T2" fmla="*/ 0 w 5641"/>
              <a:gd name="T3" fmla="*/ 4615 h 4615"/>
              <a:gd name="T4" fmla="*/ 0 w 5641"/>
              <a:gd name="T5" fmla="*/ 0 h 4615"/>
              <a:gd name="T6" fmla="*/ 5641 w 5641"/>
              <a:gd name="T7" fmla="*/ 0 h 4615"/>
              <a:gd name="T8" fmla="*/ 5641 w 5641"/>
              <a:gd name="T9" fmla="*/ 4615 h 4615"/>
              <a:gd name="T10" fmla="*/ 2820 w 5641"/>
              <a:gd name="T11" fmla="*/ 4615 h 4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641" h="4615">
                <a:moveTo>
                  <a:pt x="2820" y="4615"/>
                </a:moveTo>
                <a:lnTo>
                  <a:pt x="0" y="4615"/>
                </a:lnTo>
                <a:lnTo>
                  <a:pt x="0" y="0"/>
                </a:lnTo>
                <a:lnTo>
                  <a:pt x="5641" y="0"/>
                </a:lnTo>
                <a:lnTo>
                  <a:pt x="5641" y="4615"/>
                </a:lnTo>
                <a:lnTo>
                  <a:pt x="2820" y="4615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67" name="Rectangle 39"/>
          <p:cNvSpPr>
            <a:spLocks noChangeArrowheads="1"/>
          </p:cNvSpPr>
          <p:nvPr/>
        </p:nvSpPr>
        <p:spPr bwMode="auto">
          <a:xfrm>
            <a:off x="2303463" y="4208463"/>
            <a:ext cx="1681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000">
                <a:solidFill>
                  <a:srgbClr val="000000"/>
                </a:solidFill>
              </a:rPr>
              <a:t>job submission</a:t>
            </a:r>
            <a:endParaRPr lang="en-US" altLang="en-US"/>
          </a:p>
        </p:txBody>
      </p:sp>
      <p:sp>
        <p:nvSpPr>
          <p:cNvPr id="176168" name="Rectangle 40"/>
          <p:cNvSpPr>
            <a:spLocks noChangeArrowheads="1"/>
          </p:cNvSpPr>
          <p:nvPr/>
        </p:nvSpPr>
        <p:spPr bwMode="auto">
          <a:xfrm>
            <a:off x="2760663" y="4491038"/>
            <a:ext cx="698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000">
                <a:solidFill>
                  <a:srgbClr val="FFFFFF"/>
                </a:solidFill>
              </a:rPr>
              <a:t> </a:t>
            </a:r>
            <a:endParaRPr lang="en-US" altLang="en-US"/>
          </a:p>
        </p:txBody>
      </p:sp>
      <p:sp>
        <p:nvSpPr>
          <p:cNvPr id="176169" name="Rectangle 41"/>
          <p:cNvSpPr>
            <a:spLocks noChangeArrowheads="1"/>
          </p:cNvSpPr>
          <p:nvPr/>
        </p:nvSpPr>
        <p:spPr bwMode="auto">
          <a:xfrm>
            <a:off x="2830513" y="4491038"/>
            <a:ext cx="692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000" dirty="0">
                <a:solidFill>
                  <a:schemeClr val="bg2"/>
                </a:solidFill>
              </a:rPr>
              <a:t>model</a:t>
            </a:r>
            <a:endParaRPr lang="en-US" altLang="en-US" dirty="0">
              <a:solidFill>
                <a:schemeClr val="bg2"/>
              </a:solidFill>
            </a:endParaRPr>
          </a:p>
        </p:txBody>
      </p:sp>
      <p:sp>
        <p:nvSpPr>
          <p:cNvPr id="176170" name="Freeform 42"/>
          <p:cNvSpPr>
            <a:spLocks/>
          </p:cNvSpPr>
          <p:nvPr/>
        </p:nvSpPr>
        <p:spPr bwMode="auto">
          <a:xfrm>
            <a:off x="2730500" y="4846638"/>
            <a:ext cx="325438" cy="325437"/>
          </a:xfrm>
          <a:custGeom>
            <a:avLst/>
            <a:gdLst>
              <a:gd name="T0" fmla="*/ 1022 w 1025"/>
              <a:gd name="T1" fmla="*/ 460 h 1025"/>
              <a:gd name="T2" fmla="*/ 1009 w 1025"/>
              <a:gd name="T3" fmla="*/ 384 h 1025"/>
              <a:gd name="T4" fmla="*/ 983 w 1025"/>
              <a:gd name="T5" fmla="*/ 310 h 1025"/>
              <a:gd name="T6" fmla="*/ 947 w 1025"/>
              <a:gd name="T7" fmla="*/ 242 h 1025"/>
              <a:gd name="T8" fmla="*/ 901 w 1025"/>
              <a:gd name="T9" fmla="*/ 178 h 1025"/>
              <a:gd name="T10" fmla="*/ 847 w 1025"/>
              <a:gd name="T11" fmla="*/ 124 h 1025"/>
              <a:gd name="T12" fmla="*/ 783 w 1025"/>
              <a:gd name="T13" fmla="*/ 78 h 1025"/>
              <a:gd name="T14" fmla="*/ 714 w 1025"/>
              <a:gd name="T15" fmla="*/ 42 h 1025"/>
              <a:gd name="T16" fmla="*/ 641 w 1025"/>
              <a:gd name="T17" fmla="*/ 16 h 1025"/>
              <a:gd name="T18" fmla="*/ 565 w 1025"/>
              <a:gd name="T19" fmla="*/ 3 h 1025"/>
              <a:gd name="T20" fmla="*/ 512 w 1025"/>
              <a:gd name="T21" fmla="*/ 0 h 1025"/>
              <a:gd name="T22" fmla="*/ 434 w 1025"/>
              <a:gd name="T23" fmla="*/ 6 h 1025"/>
              <a:gd name="T24" fmla="*/ 358 w 1025"/>
              <a:gd name="T25" fmla="*/ 23 h 1025"/>
              <a:gd name="T26" fmla="*/ 287 w 1025"/>
              <a:gd name="T27" fmla="*/ 52 h 1025"/>
              <a:gd name="T28" fmla="*/ 219 w 1025"/>
              <a:gd name="T29" fmla="*/ 92 h 1025"/>
              <a:gd name="T30" fmla="*/ 160 w 1025"/>
              <a:gd name="T31" fmla="*/ 141 h 1025"/>
              <a:gd name="T32" fmla="*/ 107 w 1025"/>
              <a:gd name="T33" fmla="*/ 199 h 1025"/>
              <a:gd name="T34" fmla="*/ 64 w 1025"/>
              <a:gd name="T35" fmla="*/ 263 h 1025"/>
              <a:gd name="T36" fmla="*/ 31 w 1025"/>
              <a:gd name="T37" fmla="*/ 334 h 1025"/>
              <a:gd name="T38" fmla="*/ 10 w 1025"/>
              <a:gd name="T39" fmla="*/ 409 h 1025"/>
              <a:gd name="T40" fmla="*/ 1 w 1025"/>
              <a:gd name="T41" fmla="*/ 487 h 1025"/>
              <a:gd name="T42" fmla="*/ 1 w 1025"/>
              <a:gd name="T43" fmla="*/ 538 h 1025"/>
              <a:gd name="T44" fmla="*/ 10 w 1025"/>
              <a:gd name="T45" fmla="*/ 616 h 1025"/>
              <a:gd name="T46" fmla="*/ 31 w 1025"/>
              <a:gd name="T47" fmla="*/ 691 h 1025"/>
              <a:gd name="T48" fmla="*/ 64 w 1025"/>
              <a:gd name="T49" fmla="*/ 762 h 1025"/>
              <a:gd name="T50" fmla="*/ 107 w 1025"/>
              <a:gd name="T51" fmla="*/ 826 h 1025"/>
              <a:gd name="T52" fmla="*/ 160 w 1025"/>
              <a:gd name="T53" fmla="*/ 884 h 1025"/>
              <a:gd name="T54" fmla="*/ 219 w 1025"/>
              <a:gd name="T55" fmla="*/ 933 h 1025"/>
              <a:gd name="T56" fmla="*/ 287 w 1025"/>
              <a:gd name="T57" fmla="*/ 973 h 1025"/>
              <a:gd name="T58" fmla="*/ 358 w 1025"/>
              <a:gd name="T59" fmla="*/ 1002 h 1025"/>
              <a:gd name="T60" fmla="*/ 434 w 1025"/>
              <a:gd name="T61" fmla="*/ 1019 h 1025"/>
              <a:gd name="T62" fmla="*/ 512 w 1025"/>
              <a:gd name="T63" fmla="*/ 1025 h 1025"/>
              <a:gd name="T64" fmla="*/ 565 w 1025"/>
              <a:gd name="T65" fmla="*/ 1022 h 1025"/>
              <a:gd name="T66" fmla="*/ 641 w 1025"/>
              <a:gd name="T67" fmla="*/ 1009 h 1025"/>
              <a:gd name="T68" fmla="*/ 714 w 1025"/>
              <a:gd name="T69" fmla="*/ 983 h 1025"/>
              <a:gd name="T70" fmla="*/ 783 w 1025"/>
              <a:gd name="T71" fmla="*/ 947 h 1025"/>
              <a:gd name="T72" fmla="*/ 847 w 1025"/>
              <a:gd name="T73" fmla="*/ 901 h 1025"/>
              <a:gd name="T74" fmla="*/ 901 w 1025"/>
              <a:gd name="T75" fmla="*/ 847 h 1025"/>
              <a:gd name="T76" fmla="*/ 947 w 1025"/>
              <a:gd name="T77" fmla="*/ 783 h 1025"/>
              <a:gd name="T78" fmla="*/ 983 w 1025"/>
              <a:gd name="T79" fmla="*/ 714 h 1025"/>
              <a:gd name="T80" fmla="*/ 1009 w 1025"/>
              <a:gd name="T81" fmla="*/ 641 h 1025"/>
              <a:gd name="T82" fmla="*/ 1022 w 1025"/>
              <a:gd name="T83" fmla="*/ 565 h 1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25" h="1025">
                <a:moveTo>
                  <a:pt x="1025" y="512"/>
                </a:moveTo>
                <a:lnTo>
                  <a:pt x="1024" y="487"/>
                </a:lnTo>
                <a:lnTo>
                  <a:pt x="1022" y="460"/>
                </a:lnTo>
                <a:lnTo>
                  <a:pt x="1019" y="434"/>
                </a:lnTo>
                <a:lnTo>
                  <a:pt x="1015" y="409"/>
                </a:lnTo>
                <a:lnTo>
                  <a:pt x="1009" y="384"/>
                </a:lnTo>
                <a:lnTo>
                  <a:pt x="1002" y="359"/>
                </a:lnTo>
                <a:lnTo>
                  <a:pt x="993" y="334"/>
                </a:lnTo>
                <a:lnTo>
                  <a:pt x="983" y="310"/>
                </a:lnTo>
                <a:lnTo>
                  <a:pt x="973" y="287"/>
                </a:lnTo>
                <a:lnTo>
                  <a:pt x="960" y="263"/>
                </a:lnTo>
                <a:lnTo>
                  <a:pt x="947" y="242"/>
                </a:lnTo>
                <a:lnTo>
                  <a:pt x="933" y="219"/>
                </a:lnTo>
                <a:lnTo>
                  <a:pt x="917" y="199"/>
                </a:lnTo>
                <a:lnTo>
                  <a:pt x="901" y="178"/>
                </a:lnTo>
                <a:lnTo>
                  <a:pt x="884" y="160"/>
                </a:lnTo>
                <a:lnTo>
                  <a:pt x="865" y="141"/>
                </a:lnTo>
                <a:lnTo>
                  <a:pt x="847" y="124"/>
                </a:lnTo>
                <a:lnTo>
                  <a:pt x="826" y="107"/>
                </a:lnTo>
                <a:lnTo>
                  <a:pt x="806" y="92"/>
                </a:lnTo>
                <a:lnTo>
                  <a:pt x="783" y="78"/>
                </a:lnTo>
                <a:lnTo>
                  <a:pt x="762" y="64"/>
                </a:lnTo>
                <a:lnTo>
                  <a:pt x="738" y="52"/>
                </a:lnTo>
                <a:lnTo>
                  <a:pt x="714" y="42"/>
                </a:lnTo>
                <a:lnTo>
                  <a:pt x="691" y="31"/>
                </a:lnTo>
                <a:lnTo>
                  <a:pt x="666" y="23"/>
                </a:lnTo>
                <a:lnTo>
                  <a:pt x="641" y="16"/>
                </a:lnTo>
                <a:lnTo>
                  <a:pt x="616" y="10"/>
                </a:lnTo>
                <a:lnTo>
                  <a:pt x="590" y="6"/>
                </a:lnTo>
                <a:lnTo>
                  <a:pt x="565" y="3"/>
                </a:lnTo>
                <a:lnTo>
                  <a:pt x="538" y="1"/>
                </a:lnTo>
                <a:lnTo>
                  <a:pt x="512" y="0"/>
                </a:lnTo>
                <a:lnTo>
                  <a:pt x="512" y="0"/>
                </a:lnTo>
                <a:lnTo>
                  <a:pt x="487" y="1"/>
                </a:lnTo>
                <a:lnTo>
                  <a:pt x="460" y="3"/>
                </a:lnTo>
                <a:lnTo>
                  <a:pt x="434" y="6"/>
                </a:lnTo>
                <a:lnTo>
                  <a:pt x="409" y="10"/>
                </a:lnTo>
                <a:lnTo>
                  <a:pt x="384" y="16"/>
                </a:lnTo>
                <a:lnTo>
                  <a:pt x="358" y="23"/>
                </a:lnTo>
                <a:lnTo>
                  <a:pt x="334" y="31"/>
                </a:lnTo>
                <a:lnTo>
                  <a:pt x="310" y="42"/>
                </a:lnTo>
                <a:lnTo>
                  <a:pt x="287" y="52"/>
                </a:lnTo>
                <a:lnTo>
                  <a:pt x="263" y="64"/>
                </a:lnTo>
                <a:lnTo>
                  <a:pt x="242" y="78"/>
                </a:lnTo>
                <a:lnTo>
                  <a:pt x="219" y="92"/>
                </a:lnTo>
                <a:lnTo>
                  <a:pt x="199" y="107"/>
                </a:lnTo>
                <a:lnTo>
                  <a:pt x="178" y="124"/>
                </a:lnTo>
                <a:lnTo>
                  <a:pt x="160" y="141"/>
                </a:lnTo>
                <a:lnTo>
                  <a:pt x="141" y="160"/>
                </a:lnTo>
                <a:lnTo>
                  <a:pt x="124" y="178"/>
                </a:lnTo>
                <a:lnTo>
                  <a:pt x="107" y="199"/>
                </a:lnTo>
                <a:lnTo>
                  <a:pt x="92" y="219"/>
                </a:lnTo>
                <a:lnTo>
                  <a:pt x="77" y="242"/>
                </a:lnTo>
                <a:lnTo>
                  <a:pt x="64" y="263"/>
                </a:lnTo>
                <a:lnTo>
                  <a:pt x="52" y="287"/>
                </a:lnTo>
                <a:lnTo>
                  <a:pt x="42" y="310"/>
                </a:lnTo>
                <a:lnTo>
                  <a:pt x="31" y="334"/>
                </a:lnTo>
                <a:lnTo>
                  <a:pt x="23" y="359"/>
                </a:lnTo>
                <a:lnTo>
                  <a:pt x="16" y="384"/>
                </a:lnTo>
                <a:lnTo>
                  <a:pt x="10" y="409"/>
                </a:lnTo>
                <a:lnTo>
                  <a:pt x="6" y="434"/>
                </a:lnTo>
                <a:lnTo>
                  <a:pt x="3" y="460"/>
                </a:lnTo>
                <a:lnTo>
                  <a:pt x="1" y="487"/>
                </a:lnTo>
                <a:lnTo>
                  <a:pt x="0" y="512"/>
                </a:lnTo>
                <a:lnTo>
                  <a:pt x="0" y="512"/>
                </a:lnTo>
                <a:lnTo>
                  <a:pt x="1" y="538"/>
                </a:lnTo>
                <a:lnTo>
                  <a:pt x="3" y="565"/>
                </a:lnTo>
                <a:lnTo>
                  <a:pt x="6" y="590"/>
                </a:lnTo>
                <a:lnTo>
                  <a:pt x="10" y="616"/>
                </a:lnTo>
                <a:lnTo>
                  <a:pt x="16" y="641"/>
                </a:lnTo>
                <a:lnTo>
                  <a:pt x="23" y="666"/>
                </a:lnTo>
                <a:lnTo>
                  <a:pt x="31" y="691"/>
                </a:lnTo>
                <a:lnTo>
                  <a:pt x="42" y="714"/>
                </a:lnTo>
                <a:lnTo>
                  <a:pt x="52" y="738"/>
                </a:lnTo>
                <a:lnTo>
                  <a:pt x="64" y="762"/>
                </a:lnTo>
                <a:lnTo>
                  <a:pt x="77" y="783"/>
                </a:lnTo>
                <a:lnTo>
                  <a:pt x="92" y="806"/>
                </a:lnTo>
                <a:lnTo>
                  <a:pt x="107" y="826"/>
                </a:lnTo>
                <a:lnTo>
                  <a:pt x="124" y="847"/>
                </a:lnTo>
                <a:lnTo>
                  <a:pt x="141" y="865"/>
                </a:lnTo>
                <a:lnTo>
                  <a:pt x="160" y="884"/>
                </a:lnTo>
                <a:lnTo>
                  <a:pt x="178" y="901"/>
                </a:lnTo>
                <a:lnTo>
                  <a:pt x="199" y="917"/>
                </a:lnTo>
                <a:lnTo>
                  <a:pt x="219" y="933"/>
                </a:lnTo>
                <a:lnTo>
                  <a:pt x="242" y="947"/>
                </a:lnTo>
                <a:lnTo>
                  <a:pt x="263" y="961"/>
                </a:lnTo>
                <a:lnTo>
                  <a:pt x="287" y="973"/>
                </a:lnTo>
                <a:lnTo>
                  <a:pt x="310" y="983"/>
                </a:lnTo>
                <a:lnTo>
                  <a:pt x="334" y="993"/>
                </a:lnTo>
                <a:lnTo>
                  <a:pt x="358" y="1002"/>
                </a:lnTo>
                <a:lnTo>
                  <a:pt x="384" y="1009"/>
                </a:lnTo>
                <a:lnTo>
                  <a:pt x="409" y="1015"/>
                </a:lnTo>
                <a:lnTo>
                  <a:pt x="434" y="1019"/>
                </a:lnTo>
                <a:lnTo>
                  <a:pt x="460" y="1022"/>
                </a:lnTo>
                <a:lnTo>
                  <a:pt x="487" y="1024"/>
                </a:lnTo>
                <a:lnTo>
                  <a:pt x="512" y="1025"/>
                </a:lnTo>
                <a:lnTo>
                  <a:pt x="512" y="1025"/>
                </a:lnTo>
                <a:lnTo>
                  <a:pt x="538" y="1024"/>
                </a:lnTo>
                <a:lnTo>
                  <a:pt x="565" y="1022"/>
                </a:lnTo>
                <a:lnTo>
                  <a:pt x="590" y="1019"/>
                </a:lnTo>
                <a:lnTo>
                  <a:pt x="616" y="1015"/>
                </a:lnTo>
                <a:lnTo>
                  <a:pt x="641" y="1009"/>
                </a:lnTo>
                <a:lnTo>
                  <a:pt x="666" y="1002"/>
                </a:lnTo>
                <a:lnTo>
                  <a:pt x="691" y="993"/>
                </a:lnTo>
                <a:lnTo>
                  <a:pt x="714" y="983"/>
                </a:lnTo>
                <a:lnTo>
                  <a:pt x="738" y="973"/>
                </a:lnTo>
                <a:lnTo>
                  <a:pt x="762" y="961"/>
                </a:lnTo>
                <a:lnTo>
                  <a:pt x="783" y="947"/>
                </a:lnTo>
                <a:lnTo>
                  <a:pt x="806" y="933"/>
                </a:lnTo>
                <a:lnTo>
                  <a:pt x="826" y="917"/>
                </a:lnTo>
                <a:lnTo>
                  <a:pt x="847" y="901"/>
                </a:lnTo>
                <a:lnTo>
                  <a:pt x="865" y="884"/>
                </a:lnTo>
                <a:lnTo>
                  <a:pt x="884" y="865"/>
                </a:lnTo>
                <a:lnTo>
                  <a:pt x="901" y="847"/>
                </a:lnTo>
                <a:lnTo>
                  <a:pt x="917" y="826"/>
                </a:lnTo>
                <a:lnTo>
                  <a:pt x="933" y="806"/>
                </a:lnTo>
                <a:lnTo>
                  <a:pt x="947" y="783"/>
                </a:lnTo>
                <a:lnTo>
                  <a:pt x="960" y="762"/>
                </a:lnTo>
                <a:lnTo>
                  <a:pt x="973" y="738"/>
                </a:lnTo>
                <a:lnTo>
                  <a:pt x="983" y="714"/>
                </a:lnTo>
                <a:lnTo>
                  <a:pt x="993" y="691"/>
                </a:lnTo>
                <a:lnTo>
                  <a:pt x="1002" y="666"/>
                </a:lnTo>
                <a:lnTo>
                  <a:pt x="1009" y="641"/>
                </a:lnTo>
                <a:lnTo>
                  <a:pt x="1015" y="616"/>
                </a:lnTo>
                <a:lnTo>
                  <a:pt x="1019" y="590"/>
                </a:lnTo>
                <a:lnTo>
                  <a:pt x="1022" y="565"/>
                </a:lnTo>
                <a:lnTo>
                  <a:pt x="1024" y="538"/>
                </a:lnTo>
                <a:lnTo>
                  <a:pt x="1025" y="51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71" name="Freeform 43"/>
          <p:cNvSpPr>
            <a:spLocks/>
          </p:cNvSpPr>
          <p:nvPr/>
        </p:nvSpPr>
        <p:spPr bwMode="auto">
          <a:xfrm>
            <a:off x="2730500" y="4846638"/>
            <a:ext cx="325438" cy="325437"/>
          </a:xfrm>
          <a:custGeom>
            <a:avLst/>
            <a:gdLst>
              <a:gd name="T0" fmla="*/ 460 w 1025"/>
              <a:gd name="T1" fmla="*/ 1022 h 1025"/>
              <a:gd name="T2" fmla="*/ 360 w 1025"/>
              <a:gd name="T3" fmla="*/ 1003 h 1025"/>
              <a:gd name="T4" fmla="*/ 268 w 1025"/>
              <a:gd name="T5" fmla="*/ 964 h 1025"/>
              <a:gd name="T6" fmla="*/ 186 w 1025"/>
              <a:gd name="T7" fmla="*/ 908 h 1025"/>
              <a:gd name="T8" fmla="*/ 116 w 1025"/>
              <a:gd name="T9" fmla="*/ 839 h 1025"/>
              <a:gd name="T10" fmla="*/ 61 w 1025"/>
              <a:gd name="T11" fmla="*/ 756 h 1025"/>
              <a:gd name="T12" fmla="*/ 22 w 1025"/>
              <a:gd name="T13" fmla="*/ 665 h 1025"/>
              <a:gd name="T14" fmla="*/ 3 w 1025"/>
              <a:gd name="T15" fmla="*/ 565 h 1025"/>
              <a:gd name="T16" fmla="*/ 3 w 1025"/>
              <a:gd name="T17" fmla="*/ 460 h 1025"/>
              <a:gd name="T18" fmla="*/ 22 w 1025"/>
              <a:gd name="T19" fmla="*/ 360 h 1025"/>
              <a:gd name="T20" fmla="*/ 61 w 1025"/>
              <a:gd name="T21" fmla="*/ 268 h 1025"/>
              <a:gd name="T22" fmla="*/ 116 w 1025"/>
              <a:gd name="T23" fmla="*/ 186 h 1025"/>
              <a:gd name="T24" fmla="*/ 186 w 1025"/>
              <a:gd name="T25" fmla="*/ 117 h 1025"/>
              <a:gd name="T26" fmla="*/ 268 w 1025"/>
              <a:gd name="T27" fmla="*/ 61 h 1025"/>
              <a:gd name="T28" fmla="*/ 360 w 1025"/>
              <a:gd name="T29" fmla="*/ 22 h 1025"/>
              <a:gd name="T30" fmla="*/ 460 w 1025"/>
              <a:gd name="T31" fmla="*/ 3 h 1025"/>
              <a:gd name="T32" fmla="*/ 565 w 1025"/>
              <a:gd name="T33" fmla="*/ 3 h 1025"/>
              <a:gd name="T34" fmla="*/ 665 w 1025"/>
              <a:gd name="T35" fmla="*/ 22 h 1025"/>
              <a:gd name="T36" fmla="*/ 756 w 1025"/>
              <a:gd name="T37" fmla="*/ 61 h 1025"/>
              <a:gd name="T38" fmla="*/ 838 w 1025"/>
              <a:gd name="T39" fmla="*/ 117 h 1025"/>
              <a:gd name="T40" fmla="*/ 908 w 1025"/>
              <a:gd name="T41" fmla="*/ 186 h 1025"/>
              <a:gd name="T42" fmla="*/ 964 w 1025"/>
              <a:gd name="T43" fmla="*/ 268 h 1025"/>
              <a:gd name="T44" fmla="*/ 1003 w 1025"/>
              <a:gd name="T45" fmla="*/ 360 h 1025"/>
              <a:gd name="T46" fmla="*/ 1022 w 1025"/>
              <a:gd name="T47" fmla="*/ 460 h 1025"/>
              <a:gd name="T48" fmla="*/ 1022 w 1025"/>
              <a:gd name="T49" fmla="*/ 565 h 1025"/>
              <a:gd name="T50" fmla="*/ 1003 w 1025"/>
              <a:gd name="T51" fmla="*/ 665 h 1025"/>
              <a:gd name="T52" fmla="*/ 964 w 1025"/>
              <a:gd name="T53" fmla="*/ 756 h 1025"/>
              <a:gd name="T54" fmla="*/ 908 w 1025"/>
              <a:gd name="T55" fmla="*/ 839 h 1025"/>
              <a:gd name="T56" fmla="*/ 838 w 1025"/>
              <a:gd name="T57" fmla="*/ 908 h 1025"/>
              <a:gd name="T58" fmla="*/ 756 w 1025"/>
              <a:gd name="T59" fmla="*/ 964 h 1025"/>
              <a:gd name="T60" fmla="*/ 665 w 1025"/>
              <a:gd name="T61" fmla="*/ 1003 h 1025"/>
              <a:gd name="T62" fmla="*/ 565 w 1025"/>
              <a:gd name="T63" fmla="*/ 1022 h 1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25" h="1025">
                <a:moveTo>
                  <a:pt x="512" y="1025"/>
                </a:moveTo>
                <a:lnTo>
                  <a:pt x="460" y="1022"/>
                </a:lnTo>
                <a:lnTo>
                  <a:pt x="409" y="1015"/>
                </a:lnTo>
                <a:lnTo>
                  <a:pt x="360" y="1003"/>
                </a:lnTo>
                <a:lnTo>
                  <a:pt x="312" y="985"/>
                </a:lnTo>
                <a:lnTo>
                  <a:pt x="268" y="964"/>
                </a:lnTo>
                <a:lnTo>
                  <a:pt x="225" y="938"/>
                </a:lnTo>
                <a:lnTo>
                  <a:pt x="186" y="908"/>
                </a:lnTo>
                <a:lnTo>
                  <a:pt x="149" y="875"/>
                </a:lnTo>
                <a:lnTo>
                  <a:pt x="116" y="839"/>
                </a:lnTo>
                <a:lnTo>
                  <a:pt x="87" y="800"/>
                </a:lnTo>
                <a:lnTo>
                  <a:pt x="61" y="756"/>
                </a:lnTo>
                <a:lnTo>
                  <a:pt x="40" y="712"/>
                </a:lnTo>
                <a:lnTo>
                  <a:pt x="22" y="665"/>
                </a:lnTo>
                <a:lnTo>
                  <a:pt x="10" y="616"/>
                </a:lnTo>
                <a:lnTo>
                  <a:pt x="3" y="565"/>
                </a:lnTo>
                <a:lnTo>
                  <a:pt x="0" y="512"/>
                </a:lnTo>
                <a:lnTo>
                  <a:pt x="3" y="460"/>
                </a:lnTo>
                <a:lnTo>
                  <a:pt x="10" y="409"/>
                </a:lnTo>
                <a:lnTo>
                  <a:pt x="22" y="360"/>
                </a:lnTo>
                <a:lnTo>
                  <a:pt x="40" y="312"/>
                </a:lnTo>
                <a:lnTo>
                  <a:pt x="61" y="268"/>
                </a:lnTo>
                <a:lnTo>
                  <a:pt x="87" y="225"/>
                </a:lnTo>
                <a:lnTo>
                  <a:pt x="116" y="186"/>
                </a:lnTo>
                <a:lnTo>
                  <a:pt x="149" y="149"/>
                </a:lnTo>
                <a:lnTo>
                  <a:pt x="186" y="117"/>
                </a:lnTo>
                <a:lnTo>
                  <a:pt x="225" y="87"/>
                </a:lnTo>
                <a:lnTo>
                  <a:pt x="268" y="61"/>
                </a:lnTo>
                <a:lnTo>
                  <a:pt x="312" y="40"/>
                </a:lnTo>
                <a:lnTo>
                  <a:pt x="360" y="22"/>
                </a:lnTo>
                <a:lnTo>
                  <a:pt x="409" y="10"/>
                </a:lnTo>
                <a:lnTo>
                  <a:pt x="460" y="3"/>
                </a:lnTo>
                <a:lnTo>
                  <a:pt x="512" y="0"/>
                </a:lnTo>
                <a:lnTo>
                  <a:pt x="565" y="3"/>
                </a:lnTo>
                <a:lnTo>
                  <a:pt x="616" y="10"/>
                </a:lnTo>
                <a:lnTo>
                  <a:pt x="665" y="22"/>
                </a:lnTo>
                <a:lnTo>
                  <a:pt x="712" y="40"/>
                </a:lnTo>
                <a:lnTo>
                  <a:pt x="756" y="61"/>
                </a:lnTo>
                <a:lnTo>
                  <a:pt x="799" y="87"/>
                </a:lnTo>
                <a:lnTo>
                  <a:pt x="838" y="117"/>
                </a:lnTo>
                <a:lnTo>
                  <a:pt x="875" y="149"/>
                </a:lnTo>
                <a:lnTo>
                  <a:pt x="908" y="186"/>
                </a:lnTo>
                <a:lnTo>
                  <a:pt x="938" y="225"/>
                </a:lnTo>
                <a:lnTo>
                  <a:pt x="964" y="268"/>
                </a:lnTo>
                <a:lnTo>
                  <a:pt x="985" y="312"/>
                </a:lnTo>
                <a:lnTo>
                  <a:pt x="1003" y="360"/>
                </a:lnTo>
                <a:lnTo>
                  <a:pt x="1015" y="409"/>
                </a:lnTo>
                <a:lnTo>
                  <a:pt x="1022" y="460"/>
                </a:lnTo>
                <a:lnTo>
                  <a:pt x="1025" y="512"/>
                </a:lnTo>
                <a:lnTo>
                  <a:pt x="1022" y="565"/>
                </a:lnTo>
                <a:lnTo>
                  <a:pt x="1015" y="616"/>
                </a:lnTo>
                <a:lnTo>
                  <a:pt x="1003" y="665"/>
                </a:lnTo>
                <a:lnTo>
                  <a:pt x="985" y="712"/>
                </a:lnTo>
                <a:lnTo>
                  <a:pt x="964" y="756"/>
                </a:lnTo>
                <a:lnTo>
                  <a:pt x="938" y="800"/>
                </a:lnTo>
                <a:lnTo>
                  <a:pt x="908" y="839"/>
                </a:lnTo>
                <a:lnTo>
                  <a:pt x="875" y="875"/>
                </a:lnTo>
                <a:lnTo>
                  <a:pt x="838" y="908"/>
                </a:lnTo>
                <a:lnTo>
                  <a:pt x="799" y="938"/>
                </a:lnTo>
                <a:lnTo>
                  <a:pt x="756" y="964"/>
                </a:lnTo>
                <a:lnTo>
                  <a:pt x="712" y="985"/>
                </a:lnTo>
                <a:lnTo>
                  <a:pt x="665" y="1003"/>
                </a:lnTo>
                <a:lnTo>
                  <a:pt x="616" y="1015"/>
                </a:lnTo>
                <a:lnTo>
                  <a:pt x="565" y="1022"/>
                </a:lnTo>
                <a:lnTo>
                  <a:pt x="512" y="1025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72" name="Rectangle 44"/>
          <p:cNvSpPr>
            <a:spLocks noChangeArrowheads="1"/>
          </p:cNvSpPr>
          <p:nvPr/>
        </p:nvSpPr>
        <p:spPr bwMode="auto">
          <a:xfrm>
            <a:off x="2819400" y="4891088"/>
            <a:ext cx="134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>
                <a:solidFill>
                  <a:srgbClr val="000000"/>
                </a:solidFill>
              </a:rPr>
              <a:t>S</a:t>
            </a:r>
            <a:endParaRPr lang="en-US" altLang="en-US"/>
          </a:p>
        </p:txBody>
      </p:sp>
      <p:sp>
        <p:nvSpPr>
          <p:cNvPr id="176173" name="Freeform 45"/>
          <p:cNvSpPr>
            <a:spLocks/>
          </p:cNvSpPr>
          <p:nvPr/>
        </p:nvSpPr>
        <p:spPr bwMode="auto">
          <a:xfrm>
            <a:off x="3186113" y="5302250"/>
            <a:ext cx="325437" cy="325438"/>
          </a:xfrm>
          <a:custGeom>
            <a:avLst/>
            <a:gdLst>
              <a:gd name="T0" fmla="*/ 1023 w 1026"/>
              <a:gd name="T1" fmla="*/ 461 h 1026"/>
              <a:gd name="T2" fmla="*/ 1009 w 1026"/>
              <a:gd name="T3" fmla="*/ 385 h 1026"/>
              <a:gd name="T4" fmla="*/ 984 w 1026"/>
              <a:gd name="T5" fmla="*/ 311 h 1026"/>
              <a:gd name="T6" fmla="*/ 948 w 1026"/>
              <a:gd name="T7" fmla="*/ 242 h 1026"/>
              <a:gd name="T8" fmla="*/ 902 w 1026"/>
              <a:gd name="T9" fmla="*/ 179 h 1026"/>
              <a:gd name="T10" fmla="*/ 847 w 1026"/>
              <a:gd name="T11" fmla="*/ 124 h 1026"/>
              <a:gd name="T12" fmla="*/ 784 w 1026"/>
              <a:gd name="T13" fmla="*/ 78 h 1026"/>
              <a:gd name="T14" fmla="*/ 715 w 1026"/>
              <a:gd name="T15" fmla="*/ 42 h 1026"/>
              <a:gd name="T16" fmla="*/ 641 w 1026"/>
              <a:gd name="T17" fmla="*/ 17 h 1026"/>
              <a:gd name="T18" fmla="*/ 565 w 1026"/>
              <a:gd name="T19" fmla="*/ 3 h 1026"/>
              <a:gd name="T20" fmla="*/ 513 w 1026"/>
              <a:gd name="T21" fmla="*/ 0 h 1026"/>
              <a:gd name="T22" fmla="*/ 435 w 1026"/>
              <a:gd name="T23" fmla="*/ 7 h 1026"/>
              <a:gd name="T24" fmla="*/ 359 w 1026"/>
              <a:gd name="T25" fmla="*/ 24 h 1026"/>
              <a:gd name="T26" fmla="*/ 287 w 1026"/>
              <a:gd name="T27" fmla="*/ 53 h 1026"/>
              <a:gd name="T28" fmla="*/ 220 w 1026"/>
              <a:gd name="T29" fmla="*/ 93 h 1026"/>
              <a:gd name="T30" fmla="*/ 160 w 1026"/>
              <a:gd name="T31" fmla="*/ 142 h 1026"/>
              <a:gd name="T32" fmla="*/ 108 w 1026"/>
              <a:gd name="T33" fmla="*/ 199 h 1026"/>
              <a:gd name="T34" fmla="*/ 65 w 1026"/>
              <a:gd name="T35" fmla="*/ 264 h 1026"/>
              <a:gd name="T36" fmla="*/ 32 w 1026"/>
              <a:gd name="T37" fmla="*/ 335 h 1026"/>
              <a:gd name="T38" fmla="*/ 11 w 1026"/>
              <a:gd name="T39" fmla="*/ 410 h 1026"/>
              <a:gd name="T40" fmla="*/ 1 w 1026"/>
              <a:gd name="T41" fmla="*/ 487 h 1026"/>
              <a:gd name="T42" fmla="*/ 1 w 1026"/>
              <a:gd name="T43" fmla="*/ 539 h 1026"/>
              <a:gd name="T44" fmla="*/ 11 w 1026"/>
              <a:gd name="T45" fmla="*/ 617 h 1026"/>
              <a:gd name="T46" fmla="*/ 32 w 1026"/>
              <a:gd name="T47" fmla="*/ 692 h 1026"/>
              <a:gd name="T48" fmla="*/ 65 w 1026"/>
              <a:gd name="T49" fmla="*/ 762 h 1026"/>
              <a:gd name="T50" fmla="*/ 108 w 1026"/>
              <a:gd name="T51" fmla="*/ 827 h 1026"/>
              <a:gd name="T52" fmla="*/ 160 w 1026"/>
              <a:gd name="T53" fmla="*/ 884 h 1026"/>
              <a:gd name="T54" fmla="*/ 220 w 1026"/>
              <a:gd name="T55" fmla="*/ 934 h 1026"/>
              <a:gd name="T56" fmla="*/ 287 w 1026"/>
              <a:gd name="T57" fmla="*/ 974 h 1026"/>
              <a:gd name="T58" fmla="*/ 359 w 1026"/>
              <a:gd name="T59" fmla="*/ 1002 h 1026"/>
              <a:gd name="T60" fmla="*/ 435 w 1026"/>
              <a:gd name="T61" fmla="*/ 1020 h 1026"/>
              <a:gd name="T62" fmla="*/ 513 w 1026"/>
              <a:gd name="T63" fmla="*/ 1026 h 1026"/>
              <a:gd name="T64" fmla="*/ 565 w 1026"/>
              <a:gd name="T65" fmla="*/ 1023 h 1026"/>
              <a:gd name="T66" fmla="*/ 641 w 1026"/>
              <a:gd name="T67" fmla="*/ 1009 h 1026"/>
              <a:gd name="T68" fmla="*/ 715 w 1026"/>
              <a:gd name="T69" fmla="*/ 984 h 1026"/>
              <a:gd name="T70" fmla="*/ 784 w 1026"/>
              <a:gd name="T71" fmla="*/ 948 h 1026"/>
              <a:gd name="T72" fmla="*/ 847 w 1026"/>
              <a:gd name="T73" fmla="*/ 902 h 1026"/>
              <a:gd name="T74" fmla="*/ 902 w 1026"/>
              <a:gd name="T75" fmla="*/ 847 h 1026"/>
              <a:gd name="T76" fmla="*/ 948 w 1026"/>
              <a:gd name="T77" fmla="*/ 784 h 1026"/>
              <a:gd name="T78" fmla="*/ 984 w 1026"/>
              <a:gd name="T79" fmla="*/ 715 h 1026"/>
              <a:gd name="T80" fmla="*/ 1009 w 1026"/>
              <a:gd name="T81" fmla="*/ 641 h 1026"/>
              <a:gd name="T82" fmla="*/ 1023 w 1026"/>
              <a:gd name="T83" fmla="*/ 565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26" h="1026">
                <a:moveTo>
                  <a:pt x="1026" y="513"/>
                </a:moveTo>
                <a:lnTo>
                  <a:pt x="1025" y="487"/>
                </a:lnTo>
                <a:lnTo>
                  <a:pt x="1023" y="461"/>
                </a:lnTo>
                <a:lnTo>
                  <a:pt x="1020" y="435"/>
                </a:lnTo>
                <a:lnTo>
                  <a:pt x="1016" y="410"/>
                </a:lnTo>
                <a:lnTo>
                  <a:pt x="1009" y="385"/>
                </a:lnTo>
                <a:lnTo>
                  <a:pt x="1002" y="359"/>
                </a:lnTo>
                <a:lnTo>
                  <a:pt x="994" y="335"/>
                </a:lnTo>
                <a:lnTo>
                  <a:pt x="984" y="311"/>
                </a:lnTo>
                <a:lnTo>
                  <a:pt x="974" y="288"/>
                </a:lnTo>
                <a:lnTo>
                  <a:pt x="961" y="264"/>
                </a:lnTo>
                <a:lnTo>
                  <a:pt x="948" y="242"/>
                </a:lnTo>
                <a:lnTo>
                  <a:pt x="934" y="220"/>
                </a:lnTo>
                <a:lnTo>
                  <a:pt x="918" y="199"/>
                </a:lnTo>
                <a:lnTo>
                  <a:pt x="902" y="179"/>
                </a:lnTo>
                <a:lnTo>
                  <a:pt x="884" y="160"/>
                </a:lnTo>
                <a:lnTo>
                  <a:pt x="866" y="142"/>
                </a:lnTo>
                <a:lnTo>
                  <a:pt x="847" y="124"/>
                </a:lnTo>
                <a:lnTo>
                  <a:pt x="827" y="108"/>
                </a:lnTo>
                <a:lnTo>
                  <a:pt x="806" y="93"/>
                </a:lnTo>
                <a:lnTo>
                  <a:pt x="784" y="78"/>
                </a:lnTo>
                <a:lnTo>
                  <a:pt x="762" y="65"/>
                </a:lnTo>
                <a:lnTo>
                  <a:pt x="739" y="53"/>
                </a:lnTo>
                <a:lnTo>
                  <a:pt x="715" y="42"/>
                </a:lnTo>
                <a:lnTo>
                  <a:pt x="692" y="32"/>
                </a:lnTo>
                <a:lnTo>
                  <a:pt x="667" y="24"/>
                </a:lnTo>
                <a:lnTo>
                  <a:pt x="641" y="17"/>
                </a:lnTo>
                <a:lnTo>
                  <a:pt x="617" y="11"/>
                </a:lnTo>
                <a:lnTo>
                  <a:pt x="591" y="7"/>
                </a:lnTo>
                <a:lnTo>
                  <a:pt x="565" y="3"/>
                </a:lnTo>
                <a:lnTo>
                  <a:pt x="539" y="1"/>
                </a:lnTo>
                <a:lnTo>
                  <a:pt x="513" y="0"/>
                </a:lnTo>
                <a:lnTo>
                  <a:pt x="513" y="0"/>
                </a:lnTo>
                <a:lnTo>
                  <a:pt x="487" y="1"/>
                </a:lnTo>
                <a:lnTo>
                  <a:pt x="461" y="3"/>
                </a:lnTo>
                <a:lnTo>
                  <a:pt x="435" y="7"/>
                </a:lnTo>
                <a:lnTo>
                  <a:pt x="409" y="11"/>
                </a:lnTo>
                <a:lnTo>
                  <a:pt x="385" y="17"/>
                </a:lnTo>
                <a:lnTo>
                  <a:pt x="359" y="24"/>
                </a:lnTo>
                <a:lnTo>
                  <a:pt x="335" y="32"/>
                </a:lnTo>
                <a:lnTo>
                  <a:pt x="311" y="42"/>
                </a:lnTo>
                <a:lnTo>
                  <a:pt x="287" y="53"/>
                </a:lnTo>
                <a:lnTo>
                  <a:pt x="264" y="65"/>
                </a:lnTo>
                <a:lnTo>
                  <a:pt x="242" y="78"/>
                </a:lnTo>
                <a:lnTo>
                  <a:pt x="220" y="93"/>
                </a:lnTo>
                <a:lnTo>
                  <a:pt x="199" y="108"/>
                </a:lnTo>
                <a:lnTo>
                  <a:pt x="179" y="124"/>
                </a:lnTo>
                <a:lnTo>
                  <a:pt x="160" y="142"/>
                </a:lnTo>
                <a:lnTo>
                  <a:pt x="142" y="160"/>
                </a:lnTo>
                <a:lnTo>
                  <a:pt x="124" y="179"/>
                </a:lnTo>
                <a:lnTo>
                  <a:pt x="108" y="199"/>
                </a:lnTo>
                <a:lnTo>
                  <a:pt x="93" y="220"/>
                </a:lnTo>
                <a:lnTo>
                  <a:pt x="78" y="242"/>
                </a:lnTo>
                <a:lnTo>
                  <a:pt x="65" y="264"/>
                </a:lnTo>
                <a:lnTo>
                  <a:pt x="53" y="288"/>
                </a:lnTo>
                <a:lnTo>
                  <a:pt x="42" y="311"/>
                </a:lnTo>
                <a:lnTo>
                  <a:pt x="32" y="335"/>
                </a:lnTo>
                <a:lnTo>
                  <a:pt x="24" y="359"/>
                </a:lnTo>
                <a:lnTo>
                  <a:pt x="17" y="385"/>
                </a:lnTo>
                <a:lnTo>
                  <a:pt x="11" y="410"/>
                </a:lnTo>
                <a:lnTo>
                  <a:pt x="6" y="435"/>
                </a:lnTo>
                <a:lnTo>
                  <a:pt x="3" y="461"/>
                </a:lnTo>
                <a:lnTo>
                  <a:pt x="1" y="487"/>
                </a:lnTo>
                <a:lnTo>
                  <a:pt x="0" y="513"/>
                </a:lnTo>
                <a:lnTo>
                  <a:pt x="0" y="513"/>
                </a:lnTo>
                <a:lnTo>
                  <a:pt x="1" y="539"/>
                </a:lnTo>
                <a:lnTo>
                  <a:pt x="3" y="565"/>
                </a:lnTo>
                <a:lnTo>
                  <a:pt x="6" y="591"/>
                </a:lnTo>
                <a:lnTo>
                  <a:pt x="11" y="617"/>
                </a:lnTo>
                <a:lnTo>
                  <a:pt x="17" y="641"/>
                </a:lnTo>
                <a:lnTo>
                  <a:pt x="24" y="667"/>
                </a:lnTo>
                <a:lnTo>
                  <a:pt x="32" y="692"/>
                </a:lnTo>
                <a:lnTo>
                  <a:pt x="42" y="715"/>
                </a:lnTo>
                <a:lnTo>
                  <a:pt x="53" y="739"/>
                </a:lnTo>
                <a:lnTo>
                  <a:pt x="65" y="762"/>
                </a:lnTo>
                <a:lnTo>
                  <a:pt x="78" y="784"/>
                </a:lnTo>
                <a:lnTo>
                  <a:pt x="93" y="806"/>
                </a:lnTo>
                <a:lnTo>
                  <a:pt x="108" y="827"/>
                </a:lnTo>
                <a:lnTo>
                  <a:pt x="124" y="847"/>
                </a:lnTo>
                <a:lnTo>
                  <a:pt x="142" y="866"/>
                </a:lnTo>
                <a:lnTo>
                  <a:pt x="160" y="884"/>
                </a:lnTo>
                <a:lnTo>
                  <a:pt x="179" y="902"/>
                </a:lnTo>
                <a:lnTo>
                  <a:pt x="199" y="918"/>
                </a:lnTo>
                <a:lnTo>
                  <a:pt x="220" y="934"/>
                </a:lnTo>
                <a:lnTo>
                  <a:pt x="242" y="948"/>
                </a:lnTo>
                <a:lnTo>
                  <a:pt x="264" y="961"/>
                </a:lnTo>
                <a:lnTo>
                  <a:pt x="287" y="974"/>
                </a:lnTo>
                <a:lnTo>
                  <a:pt x="311" y="984"/>
                </a:lnTo>
                <a:lnTo>
                  <a:pt x="335" y="994"/>
                </a:lnTo>
                <a:lnTo>
                  <a:pt x="359" y="1002"/>
                </a:lnTo>
                <a:lnTo>
                  <a:pt x="385" y="1009"/>
                </a:lnTo>
                <a:lnTo>
                  <a:pt x="409" y="1016"/>
                </a:lnTo>
                <a:lnTo>
                  <a:pt x="435" y="1020"/>
                </a:lnTo>
                <a:lnTo>
                  <a:pt x="461" y="1023"/>
                </a:lnTo>
                <a:lnTo>
                  <a:pt x="487" y="1025"/>
                </a:lnTo>
                <a:lnTo>
                  <a:pt x="513" y="1026"/>
                </a:lnTo>
                <a:lnTo>
                  <a:pt x="513" y="1026"/>
                </a:lnTo>
                <a:lnTo>
                  <a:pt x="539" y="1025"/>
                </a:lnTo>
                <a:lnTo>
                  <a:pt x="565" y="1023"/>
                </a:lnTo>
                <a:lnTo>
                  <a:pt x="591" y="1020"/>
                </a:lnTo>
                <a:lnTo>
                  <a:pt x="617" y="1016"/>
                </a:lnTo>
                <a:lnTo>
                  <a:pt x="641" y="1009"/>
                </a:lnTo>
                <a:lnTo>
                  <a:pt x="667" y="1002"/>
                </a:lnTo>
                <a:lnTo>
                  <a:pt x="692" y="994"/>
                </a:lnTo>
                <a:lnTo>
                  <a:pt x="715" y="984"/>
                </a:lnTo>
                <a:lnTo>
                  <a:pt x="739" y="974"/>
                </a:lnTo>
                <a:lnTo>
                  <a:pt x="762" y="961"/>
                </a:lnTo>
                <a:lnTo>
                  <a:pt x="784" y="948"/>
                </a:lnTo>
                <a:lnTo>
                  <a:pt x="806" y="934"/>
                </a:lnTo>
                <a:lnTo>
                  <a:pt x="827" y="918"/>
                </a:lnTo>
                <a:lnTo>
                  <a:pt x="847" y="902"/>
                </a:lnTo>
                <a:lnTo>
                  <a:pt x="866" y="884"/>
                </a:lnTo>
                <a:lnTo>
                  <a:pt x="884" y="866"/>
                </a:lnTo>
                <a:lnTo>
                  <a:pt x="902" y="847"/>
                </a:lnTo>
                <a:lnTo>
                  <a:pt x="918" y="827"/>
                </a:lnTo>
                <a:lnTo>
                  <a:pt x="934" y="806"/>
                </a:lnTo>
                <a:lnTo>
                  <a:pt x="948" y="784"/>
                </a:lnTo>
                <a:lnTo>
                  <a:pt x="961" y="762"/>
                </a:lnTo>
                <a:lnTo>
                  <a:pt x="974" y="739"/>
                </a:lnTo>
                <a:lnTo>
                  <a:pt x="984" y="715"/>
                </a:lnTo>
                <a:lnTo>
                  <a:pt x="994" y="692"/>
                </a:lnTo>
                <a:lnTo>
                  <a:pt x="1002" y="667"/>
                </a:lnTo>
                <a:lnTo>
                  <a:pt x="1009" y="641"/>
                </a:lnTo>
                <a:lnTo>
                  <a:pt x="1016" y="617"/>
                </a:lnTo>
                <a:lnTo>
                  <a:pt x="1020" y="591"/>
                </a:lnTo>
                <a:lnTo>
                  <a:pt x="1023" y="565"/>
                </a:lnTo>
                <a:lnTo>
                  <a:pt x="1025" y="539"/>
                </a:lnTo>
                <a:lnTo>
                  <a:pt x="1026" y="51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74" name="Freeform 46"/>
          <p:cNvSpPr>
            <a:spLocks/>
          </p:cNvSpPr>
          <p:nvPr/>
        </p:nvSpPr>
        <p:spPr bwMode="auto">
          <a:xfrm>
            <a:off x="3186113" y="5302250"/>
            <a:ext cx="325437" cy="325438"/>
          </a:xfrm>
          <a:custGeom>
            <a:avLst/>
            <a:gdLst>
              <a:gd name="T0" fmla="*/ 461 w 1026"/>
              <a:gd name="T1" fmla="*/ 1023 h 1026"/>
              <a:gd name="T2" fmla="*/ 360 w 1026"/>
              <a:gd name="T3" fmla="*/ 1003 h 1026"/>
              <a:gd name="T4" fmla="*/ 269 w 1026"/>
              <a:gd name="T5" fmla="*/ 964 h 1026"/>
              <a:gd name="T6" fmla="*/ 187 w 1026"/>
              <a:gd name="T7" fmla="*/ 909 h 1026"/>
              <a:gd name="T8" fmla="*/ 117 w 1026"/>
              <a:gd name="T9" fmla="*/ 839 h 1026"/>
              <a:gd name="T10" fmla="*/ 62 w 1026"/>
              <a:gd name="T11" fmla="*/ 757 h 1026"/>
              <a:gd name="T12" fmla="*/ 23 w 1026"/>
              <a:gd name="T13" fmla="*/ 666 h 1026"/>
              <a:gd name="T14" fmla="*/ 3 w 1026"/>
              <a:gd name="T15" fmla="*/ 565 h 1026"/>
              <a:gd name="T16" fmla="*/ 3 w 1026"/>
              <a:gd name="T17" fmla="*/ 461 h 1026"/>
              <a:gd name="T18" fmla="*/ 23 w 1026"/>
              <a:gd name="T19" fmla="*/ 360 h 1026"/>
              <a:gd name="T20" fmla="*/ 62 w 1026"/>
              <a:gd name="T21" fmla="*/ 269 h 1026"/>
              <a:gd name="T22" fmla="*/ 117 w 1026"/>
              <a:gd name="T23" fmla="*/ 187 h 1026"/>
              <a:gd name="T24" fmla="*/ 187 w 1026"/>
              <a:gd name="T25" fmla="*/ 117 h 1026"/>
              <a:gd name="T26" fmla="*/ 269 w 1026"/>
              <a:gd name="T27" fmla="*/ 62 h 1026"/>
              <a:gd name="T28" fmla="*/ 360 w 1026"/>
              <a:gd name="T29" fmla="*/ 23 h 1026"/>
              <a:gd name="T30" fmla="*/ 461 w 1026"/>
              <a:gd name="T31" fmla="*/ 3 h 1026"/>
              <a:gd name="T32" fmla="*/ 565 w 1026"/>
              <a:gd name="T33" fmla="*/ 3 h 1026"/>
              <a:gd name="T34" fmla="*/ 666 w 1026"/>
              <a:gd name="T35" fmla="*/ 23 h 1026"/>
              <a:gd name="T36" fmla="*/ 757 w 1026"/>
              <a:gd name="T37" fmla="*/ 62 h 1026"/>
              <a:gd name="T38" fmla="*/ 839 w 1026"/>
              <a:gd name="T39" fmla="*/ 117 h 1026"/>
              <a:gd name="T40" fmla="*/ 909 w 1026"/>
              <a:gd name="T41" fmla="*/ 187 h 1026"/>
              <a:gd name="T42" fmla="*/ 964 w 1026"/>
              <a:gd name="T43" fmla="*/ 269 h 1026"/>
              <a:gd name="T44" fmla="*/ 1003 w 1026"/>
              <a:gd name="T45" fmla="*/ 360 h 1026"/>
              <a:gd name="T46" fmla="*/ 1023 w 1026"/>
              <a:gd name="T47" fmla="*/ 461 h 1026"/>
              <a:gd name="T48" fmla="*/ 1023 w 1026"/>
              <a:gd name="T49" fmla="*/ 565 h 1026"/>
              <a:gd name="T50" fmla="*/ 1003 w 1026"/>
              <a:gd name="T51" fmla="*/ 666 h 1026"/>
              <a:gd name="T52" fmla="*/ 964 w 1026"/>
              <a:gd name="T53" fmla="*/ 757 h 1026"/>
              <a:gd name="T54" fmla="*/ 909 w 1026"/>
              <a:gd name="T55" fmla="*/ 839 h 1026"/>
              <a:gd name="T56" fmla="*/ 839 w 1026"/>
              <a:gd name="T57" fmla="*/ 909 h 1026"/>
              <a:gd name="T58" fmla="*/ 757 w 1026"/>
              <a:gd name="T59" fmla="*/ 964 h 1026"/>
              <a:gd name="T60" fmla="*/ 666 w 1026"/>
              <a:gd name="T61" fmla="*/ 1003 h 1026"/>
              <a:gd name="T62" fmla="*/ 565 w 1026"/>
              <a:gd name="T63" fmla="*/ 1023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26" h="1026">
                <a:moveTo>
                  <a:pt x="513" y="1026"/>
                </a:moveTo>
                <a:lnTo>
                  <a:pt x="461" y="1023"/>
                </a:lnTo>
                <a:lnTo>
                  <a:pt x="409" y="1016"/>
                </a:lnTo>
                <a:lnTo>
                  <a:pt x="360" y="1003"/>
                </a:lnTo>
                <a:lnTo>
                  <a:pt x="313" y="986"/>
                </a:lnTo>
                <a:lnTo>
                  <a:pt x="269" y="964"/>
                </a:lnTo>
                <a:lnTo>
                  <a:pt x="226" y="939"/>
                </a:lnTo>
                <a:lnTo>
                  <a:pt x="187" y="909"/>
                </a:lnTo>
                <a:lnTo>
                  <a:pt x="150" y="876"/>
                </a:lnTo>
                <a:lnTo>
                  <a:pt x="117" y="839"/>
                </a:lnTo>
                <a:lnTo>
                  <a:pt x="87" y="800"/>
                </a:lnTo>
                <a:lnTo>
                  <a:pt x="62" y="757"/>
                </a:lnTo>
                <a:lnTo>
                  <a:pt x="40" y="713"/>
                </a:lnTo>
                <a:lnTo>
                  <a:pt x="23" y="666"/>
                </a:lnTo>
                <a:lnTo>
                  <a:pt x="11" y="617"/>
                </a:lnTo>
                <a:lnTo>
                  <a:pt x="3" y="565"/>
                </a:lnTo>
                <a:lnTo>
                  <a:pt x="0" y="513"/>
                </a:lnTo>
                <a:lnTo>
                  <a:pt x="3" y="461"/>
                </a:lnTo>
                <a:lnTo>
                  <a:pt x="11" y="410"/>
                </a:lnTo>
                <a:lnTo>
                  <a:pt x="23" y="360"/>
                </a:lnTo>
                <a:lnTo>
                  <a:pt x="40" y="313"/>
                </a:lnTo>
                <a:lnTo>
                  <a:pt x="62" y="269"/>
                </a:lnTo>
                <a:lnTo>
                  <a:pt x="87" y="226"/>
                </a:lnTo>
                <a:lnTo>
                  <a:pt x="117" y="187"/>
                </a:lnTo>
                <a:lnTo>
                  <a:pt x="150" y="150"/>
                </a:lnTo>
                <a:lnTo>
                  <a:pt x="187" y="117"/>
                </a:lnTo>
                <a:lnTo>
                  <a:pt x="226" y="88"/>
                </a:lnTo>
                <a:lnTo>
                  <a:pt x="269" y="62"/>
                </a:lnTo>
                <a:lnTo>
                  <a:pt x="313" y="40"/>
                </a:lnTo>
                <a:lnTo>
                  <a:pt x="360" y="23"/>
                </a:lnTo>
                <a:lnTo>
                  <a:pt x="409" y="11"/>
                </a:lnTo>
                <a:lnTo>
                  <a:pt x="461" y="3"/>
                </a:lnTo>
                <a:lnTo>
                  <a:pt x="513" y="0"/>
                </a:lnTo>
                <a:lnTo>
                  <a:pt x="565" y="3"/>
                </a:lnTo>
                <a:lnTo>
                  <a:pt x="617" y="11"/>
                </a:lnTo>
                <a:lnTo>
                  <a:pt x="666" y="23"/>
                </a:lnTo>
                <a:lnTo>
                  <a:pt x="713" y="40"/>
                </a:lnTo>
                <a:lnTo>
                  <a:pt x="757" y="62"/>
                </a:lnTo>
                <a:lnTo>
                  <a:pt x="800" y="88"/>
                </a:lnTo>
                <a:lnTo>
                  <a:pt x="839" y="117"/>
                </a:lnTo>
                <a:lnTo>
                  <a:pt x="876" y="150"/>
                </a:lnTo>
                <a:lnTo>
                  <a:pt x="909" y="187"/>
                </a:lnTo>
                <a:lnTo>
                  <a:pt x="939" y="226"/>
                </a:lnTo>
                <a:lnTo>
                  <a:pt x="964" y="269"/>
                </a:lnTo>
                <a:lnTo>
                  <a:pt x="986" y="313"/>
                </a:lnTo>
                <a:lnTo>
                  <a:pt x="1003" y="360"/>
                </a:lnTo>
                <a:lnTo>
                  <a:pt x="1016" y="410"/>
                </a:lnTo>
                <a:lnTo>
                  <a:pt x="1023" y="461"/>
                </a:lnTo>
                <a:lnTo>
                  <a:pt x="1026" y="513"/>
                </a:lnTo>
                <a:lnTo>
                  <a:pt x="1023" y="565"/>
                </a:lnTo>
                <a:lnTo>
                  <a:pt x="1016" y="617"/>
                </a:lnTo>
                <a:lnTo>
                  <a:pt x="1003" y="666"/>
                </a:lnTo>
                <a:lnTo>
                  <a:pt x="986" y="713"/>
                </a:lnTo>
                <a:lnTo>
                  <a:pt x="964" y="757"/>
                </a:lnTo>
                <a:lnTo>
                  <a:pt x="939" y="800"/>
                </a:lnTo>
                <a:lnTo>
                  <a:pt x="909" y="839"/>
                </a:lnTo>
                <a:lnTo>
                  <a:pt x="876" y="876"/>
                </a:lnTo>
                <a:lnTo>
                  <a:pt x="839" y="909"/>
                </a:lnTo>
                <a:lnTo>
                  <a:pt x="800" y="939"/>
                </a:lnTo>
                <a:lnTo>
                  <a:pt x="757" y="964"/>
                </a:lnTo>
                <a:lnTo>
                  <a:pt x="713" y="986"/>
                </a:lnTo>
                <a:lnTo>
                  <a:pt x="666" y="1003"/>
                </a:lnTo>
                <a:lnTo>
                  <a:pt x="617" y="1016"/>
                </a:lnTo>
                <a:lnTo>
                  <a:pt x="565" y="1023"/>
                </a:lnTo>
                <a:lnTo>
                  <a:pt x="513" y="102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75" name="Rectangle 47"/>
          <p:cNvSpPr>
            <a:spLocks noChangeArrowheads="1"/>
          </p:cNvSpPr>
          <p:nvPr/>
        </p:nvSpPr>
        <p:spPr bwMode="auto">
          <a:xfrm>
            <a:off x="3251200" y="5348288"/>
            <a:ext cx="1920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>
                <a:solidFill>
                  <a:srgbClr val="000000"/>
                </a:solidFill>
              </a:rPr>
              <a:t>W</a:t>
            </a:r>
            <a:endParaRPr lang="en-US" altLang="en-US"/>
          </a:p>
        </p:txBody>
      </p:sp>
      <p:sp>
        <p:nvSpPr>
          <p:cNvPr id="176176" name="Freeform 48"/>
          <p:cNvSpPr>
            <a:spLocks/>
          </p:cNvSpPr>
          <p:nvPr/>
        </p:nvSpPr>
        <p:spPr bwMode="auto">
          <a:xfrm>
            <a:off x="3295650" y="5148263"/>
            <a:ext cx="93663" cy="153987"/>
          </a:xfrm>
          <a:custGeom>
            <a:avLst/>
            <a:gdLst>
              <a:gd name="T0" fmla="*/ 271 w 296"/>
              <a:gd name="T1" fmla="*/ 486 h 486"/>
              <a:gd name="T2" fmla="*/ 0 w 296"/>
              <a:gd name="T3" fmla="*/ 82 h 486"/>
              <a:gd name="T4" fmla="*/ 296 w 296"/>
              <a:gd name="T5" fmla="*/ 0 h 486"/>
              <a:gd name="T6" fmla="*/ 271 w 296"/>
              <a:gd name="T7" fmla="*/ 486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6" h="486">
                <a:moveTo>
                  <a:pt x="271" y="486"/>
                </a:moveTo>
                <a:lnTo>
                  <a:pt x="0" y="82"/>
                </a:lnTo>
                <a:lnTo>
                  <a:pt x="296" y="0"/>
                </a:lnTo>
                <a:lnTo>
                  <a:pt x="271" y="48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77" name="Freeform 49"/>
          <p:cNvSpPr>
            <a:spLocks/>
          </p:cNvSpPr>
          <p:nvPr/>
        </p:nvSpPr>
        <p:spPr bwMode="auto">
          <a:xfrm>
            <a:off x="3055938" y="4976813"/>
            <a:ext cx="300037" cy="212725"/>
          </a:xfrm>
          <a:custGeom>
            <a:avLst/>
            <a:gdLst>
              <a:gd name="T0" fmla="*/ 0 w 946"/>
              <a:gd name="T1" fmla="*/ 0 h 667"/>
              <a:gd name="T2" fmla="*/ 96 w 946"/>
              <a:gd name="T3" fmla="*/ 6 h 667"/>
              <a:gd name="T4" fmla="*/ 192 w 946"/>
              <a:gd name="T5" fmla="*/ 22 h 667"/>
              <a:gd name="T6" fmla="*/ 285 w 946"/>
              <a:gd name="T7" fmla="*/ 50 h 667"/>
              <a:gd name="T8" fmla="*/ 376 w 946"/>
              <a:gd name="T9" fmla="*/ 88 h 667"/>
              <a:gd name="T10" fmla="*/ 465 w 946"/>
              <a:gd name="T11" fmla="*/ 134 h 667"/>
              <a:gd name="T12" fmla="*/ 550 w 946"/>
              <a:gd name="T13" fmla="*/ 190 h 667"/>
              <a:gd name="T14" fmla="*/ 630 w 946"/>
              <a:gd name="T15" fmla="*/ 251 h 667"/>
              <a:gd name="T16" fmla="*/ 706 w 946"/>
              <a:gd name="T17" fmla="*/ 321 h 667"/>
              <a:gd name="T18" fmla="*/ 774 w 946"/>
              <a:gd name="T19" fmla="*/ 396 h 667"/>
              <a:gd name="T20" fmla="*/ 836 w 946"/>
              <a:gd name="T21" fmla="*/ 476 h 667"/>
              <a:gd name="T22" fmla="*/ 891 w 946"/>
              <a:gd name="T23" fmla="*/ 561 h 667"/>
              <a:gd name="T24" fmla="*/ 937 w 946"/>
              <a:gd name="T25" fmla="*/ 649 h 667"/>
              <a:gd name="T26" fmla="*/ 946 w 946"/>
              <a:gd name="T2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46" h="667">
                <a:moveTo>
                  <a:pt x="0" y="0"/>
                </a:moveTo>
                <a:lnTo>
                  <a:pt x="96" y="6"/>
                </a:lnTo>
                <a:lnTo>
                  <a:pt x="192" y="22"/>
                </a:lnTo>
                <a:lnTo>
                  <a:pt x="285" y="50"/>
                </a:lnTo>
                <a:lnTo>
                  <a:pt x="376" y="88"/>
                </a:lnTo>
                <a:lnTo>
                  <a:pt x="465" y="134"/>
                </a:lnTo>
                <a:lnTo>
                  <a:pt x="550" y="190"/>
                </a:lnTo>
                <a:lnTo>
                  <a:pt x="630" y="251"/>
                </a:lnTo>
                <a:lnTo>
                  <a:pt x="706" y="321"/>
                </a:lnTo>
                <a:lnTo>
                  <a:pt x="774" y="396"/>
                </a:lnTo>
                <a:lnTo>
                  <a:pt x="836" y="476"/>
                </a:lnTo>
                <a:lnTo>
                  <a:pt x="891" y="561"/>
                </a:lnTo>
                <a:lnTo>
                  <a:pt x="937" y="649"/>
                </a:lnTo>
                <a:lnTo>
                  <a:pt x="946" y="66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78" name="Freeform 50"/>
          <p:cNvSpPr>
            <a:spLocks/>
          </p:cNvSpPr>
          <p:nvPr/>
        </p:nvSpPr>
        <p:spPr bwMode="auto">
          <a:xfrm>
            <a:off x="2824163" y="5126038"/>
            <a:ext cx="96837" cy="153987"/>
          </a:xfrm>
          <a:custGeom>
            <a:avLst/>
            <a:gdLst>
              <a:gd name="T0" fmla="*/ 56 w 301"/>
              <a:gd name="T1" fmla="*/ 0 h 483"/>
              <a:gd name="T2" fmla="*/ 301 w 301"/>
              <a:gd name="T3" fmla="*/ 420 h 483"/>
              <a:gd name="T4" fmla="*/ 0 w 301"/>
              <a:gd name="T5" fmla="*/ 483 h 483"/>
              <a:gd name="T6" fmla="*/ 56 w 301"/>
              <a:gd name="T7" fmla="*/ 0 h 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" h="483">
                <a:moveTo>
                  <a:pt x="56" y="0"/>
                </a:moveTo>
                <a:lnTo>
                  <a:pt x="301" y="420"/>
                </a:lnTo>
                <a:lnTo>
                  <a:pt x="0" y="483"/>
                </a:lnTo>
                <a:lnTo>
                  <a:pt x="5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79" name="Freeform 51"/>
          <p:cNvSpPr>
            <a:spLocks/>
          </p:cNvSpPr>
          <p:nvPr/>
        </p:nvSpPr>
        <p:spPr bwMode="auto">
          <a:xfrm>
            <a:off x="2860675" y="5241925"/>
            <a:ext cx="295275" cy="220663"/>
          </a:xfrm>
          <a:custGeom>
            <a:avLst/>
            <a:gdLst>
              <a:gd name="T0" fmla="*/ 930 w 930"/>
              <a:gd name="T1" fmla="*/ 698 h 698"/>
              <a:gd name="T2" fmla="*/ 834 w 930"/>
              <a:gd name="T3" fmla="*/ 693 h 698"/>
              <a:gd name="T4" fmla="*/ 738 w 930"/>
              <a:gd name="T5" fmla="*/ 675 h 698"/>
              <a:gd name="T6" fmla="*/ 645 w 930"/>
              <a:gd name="T7" fmla="*/ 647 h 698"/>
              <a:gd name="T8" fmla="*/ 554 w 930"/>
              <a:gd name="T9" fmla="*/ 607 h 698"/>
              <a:gd name="T10" fmla="*/ 465 w 930"/>
              <a:gd name="T11" fmla="*/ 558 h 698"/>
              <a:gd name="T12" fmla="*/ 381 w 930"/>
              <a:gd name="T13" fmla="*/ 500 h 698"/>
              <a:gd name="T14" fmla="*/ 301 w 930"/>
              <a:gd name="T15" fmla="*/ 434 h 698"/>
              <a:gd name="T16" fmla="*/ 228 w 930"/>
              <a:gd name="T17" fmla="*/ 362 h 698"/>
              <a:gd name="T18" fmla="*/ 161 w 930"/>
              <a:gd name="T19" fmla="*/ 284 h 698"/>
              <a:gd name="T20" fmla="*/ 101 w 930"/>
              <a:gd name="T21" fmla="*/ 200 h 698"/>
              <a:gd name="T22" fmla="*/ 49 w 930"/>
              <a:gd name="T23" fmla="*/ 111 h 698"/>
              <a:gd name="T24" fmla="*/ 7 w 930"/>
              <a:gd name="T25" fmla="*/ 20 h 698"/>
              <a:gd name="T26" fmla="*/ 0 w 930"/>
              <a:gd name="T27" fmla="*/ 0 h 6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30" h="698">
                <a:moveTo>
                  <a:pt x="930" y="698"/>
                </a:moveTo>
                <a:lnTo>
                  <a:pt x="834" y="693"/>
                </a:lnTo>
                <a:lnTo>
                  <a:pt x="738" y="675"/>
                </a:lnTo>
                <a:lnTo>
                  <a:pt x="645" y="647"/>
                </a:lnTo>
                <a:lnTo>
                  <a:pt x="554" y="607"/>
                </a:lnTo>
                <a:lnTo>
                  <a:pt x="465" y="558"/>
                </a:lnTo>
                <a:lnTo>
                  <a:pt x="381" y="500"/>
                </a:lnTo>
                <a:lnTo>
                  <a:pt x="301" y="434"/>
                </a:lnTo>
                <a:lnTo>
                  <a:pt x="228" y="362"/>
                </a:lnTo>
                <a:lnTo>
                  <a:pt x="161" y="284"/>
                </a:lnTo>
                <a:lnTo>
                  <a:pt x="101" y="200"/>
                </a:lnTo>
                <a:lnTo>
                  <a:pt x="49" y="111"/>
                </a:lnTo>
                <a:lnTo>
                  <a:pt x="7" y="2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80" name="Rectangle 52"/>
          <p:cNvSpPr>
            <a:spLocks noChangeArrowheads="1"/>
          </p:cNvSpPr>
          <p:nvPr/>
        </p:nvSpPr>
        <p:spPr bwMode="auto">
          <a:xfrm>
            <a:off x="614363" y="4260850"/>
            <a:ext cx="1301750" cy="1465263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81" name="Freeform 53"/>
          <p:cNvSpPr>
            <a:spLocks/>
          </p:cNvSpPr>
          <p:nvPr/>
        </p:nvSpPr>
        <p:spPr bwMode="auto">
          <a:xfrm>
            <a:off x="614363" y="4260850"/>
            <a:ext cx="1301750" cy="1465263"/>
          </a:xfrm>
          <a:custGeom>
            <a:avLst/>
            <a:gdLst>
              <a:gd name="T0" fmla="*/ 2051 w 4102"/>
              <a:gd name="T1" fmla="*/ 4615 h 4615"/>
              <a:gd name="T2" fmla="*/ 0 w 4102"/>
              <a:gd name="T3" fmla="*/ 4615 h 4615"/>
              <a:gd name="T4" fmla="*/ 0 w 4102"/>
              <a:gd name="T5" fmla="*/ 0 h 4615"/>
              <a:gd name="T6" fmla="*/ 4102 w 4102"/>
              <a:gd name="T7" fmla="*/ 0 h 4615"/>
              <a:gd name="T8" fmla="*/ 4102 w 4102"/>
              <a:gd name="T9" fmla="*/ 4615 h 4615"/>
              <a:gd name="T10" fmla="*/ 2051 w 4102"/>
              <a:gd name="T11" fmla="*/ 4615 h 4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02" h="4615">
                <a:moveTo>
                  <a:pt x="2051" y="4615"/>
                </a:moveTo>
                <a:lnTo>
                  <a:pt x="0" y="4615"/>
                </a:lnTo>
                <a:lnTo>
                  <a:pt x="0" y="0"/>
                </a:lnTo>
                <a:lnTo>
                  <a:pt x="4102" y="0"/>
                </a:lnTo>
                <a:lnTo>
                  <a:pt x="4102" y="4615"/>
                </a:lnTo>
                <a:lnTo>
                  <a:pt x="2051" y="4615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82" name="Rectangle 54"/>
          <p:cNvSpPr>
            <a:spLocks noChangeArrowheads="1"/>
          </p:cNvSpPr>
          <p:nvPr/>
        </p:nvSpPr>
        <p:spPr bwMode="auto">
          <a:xfrm>
            <a:off x="1095375" y="4249325"/>
            <a:ext cx="339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000" dirty="0">
                <a:solidFill>
                  <a:srgbClr val="000000"/>
                </a:solidFill>
              </a:rPr>
              <a:t>job</a:t>
            </a:r>
            <a:endParaRPr lang="en-US" altLang="en-US" dirty="0"/>
          </a:p>
        </p:txBody>
      </p:sp>
      <p:sp>
        <p:nvSpPr>
          <p:cNvPr id="176183" name="Rectangle 55"/>
          <p:cNvSpPr>
            <a:spLocks noChangeArrowheads="1"/>
          </p:cNvSpPr>
          <p:nvPr/>
        </p:nvSpPr>
        <p:spPr bwMode="auto">
          <a:xfrm>
            <a:off x="874713" y="4495347"/>
            <a:ext cx="78226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000" dirty="0" smtClean="0">
                <a:solidFill>
                  <a:schemeClr val="bg2"/>
                </a:solidFill>
              </a:rPr>
              <a:t>stream</a:t>
            </a:r>
            <a:endParaRPr lang="en-US" altLang="en-US" dirty="0">
              <a:solidFill>
                <a:schemeClr val="bg2"/>
              </a:solidFill>
            </a:endParaRPr>
          </a:p>
        </p:txBody>
      </p:sp>
      <p:sp>
        <p:nvSpPr>
          <p:cNvPr id="176184" name="Rectangle 56"/>
          <p:cNvSpPr>
            <a:spLocks noChangeArrowheads="1"/>
          </p:cNvSpPr>
          <p:nvPr/>
        </p:nvSpPr>
        <p:spPr bwMode="auto">
          <a:xfrm>
            <a:off x="885825" y="4754563"/>
            <a:ext cx="698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000">
                <a:solidFill>
                  <a:srgbClr val="FFFFFF"/>
                </a:solidFill>
              </a:rPr>
              <a:t> </a:t>
            </a:r>
            <a:endParaRPr lang="en-US" altLang="en-US"/>
          </a:p>
        </p:txBody>
      </p:sp>
      <p:sp>
        <p:nvSpPr>
          <p:cNvPr id="176185" name="Rectangle 57"/>
          <p:cNvSpPr>
            <a:spLocks noChangeArrowheads="1"/>
          </p:cNvSpPr>
          <p:nvPr/>
        </p:nvSpPr>
        <p:spPr bwMode="auto">
          <a:xfrm>
            <a:off x="803378" y="4741183"/>
            <a:ext cx="9464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000" dirty="0">
                <a:solidFill>
                  <a:schemeClr val="bg2"/>
                </a:solidFill>
              </a:rPr>
              <a:t>f</a:t>
            </a:r>
            <a:r>
              <a:rPr lang="en-US" altLang="en-US" sz="2000" dirty="0" smtClean="0">
                <a:solidFill>
                  <a:schemeClr val="bg2"/>
                </a:solidFill>
              </a:rPr>
              <a:t>rom log</a:t>
            </a:r>
            <a:endParaRPr lang="en-US" altLang="en-US" dirty="0">
              <a:solidFill>
                <a:schemeClr val="bg2"/>
              </a:solidFill>
            </a:endParaRPr>
          </a:p>
        </p:txBody>
      </p:sp>
      <p:sp>
        <p:nvSpPr>
          <p:cNvPr id="176186" name="Rectangle 58"/>
          <p:cNvSpPr>
            <a:spLocks noChangeArrowheads="1"/>
          </p:cNvSpPr>
          <p:nvPr/>
        </p:nvSpPr>
        <p:spPr bwMode="auto">
          <a:xfrm>
            <a:off x="776288" y="5172075"/>
            <a:ext cx="195262" cy="455613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87" name="Freeform 59"/>
          <p:cNvSpPr>
            <a:spLocks/>
          </p:cNvSpPr>
          <p:nvPr/>
        </p:nvSpPr>
        <p:spPr bwMode="auto">
          <a:xfrm>
            <a:off x="776288" y="5172075"/>
            <a:ext cx="195262" cy="455613"/>
          </a:xfrm>
          <a:custGeom>
            <a:avLst/>
            <a:gdLst>
              <a:gd name="T0" fmla="*/ 307 w 615"/>
              <a:gd name="T1" fmla="*/ 1436 h 1436"/>
              <a:gd name="T2" fmla="*/ 0 w 615"/>
              <a:gd name="T3" fmla="*/ 1436 h 1436"/>
              <a:gd name="T4" fmla="*/ 0 w 615"/>
              <a:gd name="T5" fmla="*/ 0 h 1436"/>
              <a:gd name="T6" fmla="*/ 615 w 615"/>
              <a:gd name="T7" fmla="*/ 0 h 1436"/>
              <a:gd name="T8" fmla="*/ 615 w 615"/>
              <a:gd name="T9" fmla="*/ 1436 h 1436"/>
              <a:gd name="T10" fmla="*/ 307 w 615"/>
              <a:gd name="T11" fmla="*/ 1436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15" h="1436">
                <a:moveTo>
                  <a:pt x="307" y="1436"/>
                </a:moveTo>
                <a:lnTo>
                  <a:pt x="0" y="1436"/>
                </a:lnTo>
                <a:lnTo>
                  <a:pt x="0" y="0"/>
                </a:lnTo>
                <a:lnTo>
                  <a:pt x="615" y="0"/>
                </a:lnTo>
                <a:lnTo>
                  <a:pt x="615" y="1436"/>
                </a:lnTo>
                <a:lnTo>
                  <a:pt x="307" y="143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88" name="Rectangle 60"/>
          <p:cNvSpPr>
            <a:spLocks noChangeArrowheads="1"/>
          </p:cNvSpPr>
          <p:nvPr/>
        </p:nvSpPr>
        <p:spPr bwMode="auto">
          <a:xfrm>
            <a:off x="1135063" y="5140325"/>
            <a:ext cx="325437" cy="487363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89" name="Freeform 61"/>
          <p:cNvSpPr>
            <a:spLocks/>
          </p:cNvSpPr>
          <p:nvPr/>
        </p:nvSpPr>
        <p:spPr bwMode="auto">
          <a:xfrm>
            <a:off x="1135063" y="5140325"/>
            <a:ext cx="325437" cy="487363"/>
          </a:xfrm>
          <a:custGeom>
            <a:avLst/>
            <a:gdLst>
              <a:gd name="T0" fmla="*/ 513 w 1026"/>
              <a:gd name="T1" fmla="*/ 1538 h 1538"/>
              <a:gd name="T2" fmla="*/ 0 w 1026"/>
              <a:gd name="T3" fmla="*/ 1538 h 1538"/>
              <a:gd name="T4" fmla="*/ 0 w 1026"/>
              <a:gd name="T5" fmla="*/ 0 h 1538"/>
              <a:gd name="T6" fmla="*/ 1026 w 1026"/>
              <a:gd name="T7" fmla="*/ 0 h 1538"/>
              <a:gd name="T8" fmla="*/ 1026 w 1026"/>
              <a:gd name="T9" fmla="*/ 1538 h 1538"/>
              <a:gd name="T10" fmla="*/ 513 w 1026"/>
              <a:gd name="T11" fmla="*/ 1538 h 1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26" h="1538">
                <a:moveTo>
                  <a:pt x="513" y="1538"/>
                </a:moveTo>
                <a:lnTo>
                  <a:pt x="0" y="1538"/>
                </a:lnTo>
                <a:lnTo>
                  <a:pt x="0" y="0"/>
                </a:lnTo>
                <a:lnTo>
                  <a:pt x="1026" y="0"/>
                </a:lnTo>
                <a:lnTo>
                  <a:pt x="1026" y="1538"/>
                </a:lnTo>
                <a:lnTo>
                  <a:pt x="513" y="1538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90" name="Rectangle 62"/>
          <p:cNvSpPr>
            <a:spLocks noChangeArrowheads="1"/>
          </p:cNvSpPr>
          <p:nvPr/>
        </p:nvSpPr>
        <p:spPr bwMode="auto">
          <a:xfrm>
            <a:off x="1590675" y="5205413"/>
            <a:ext cx="130175" cy="357187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91" name="Freeform 63"/>
          <p:cNvSpPr>
            <a:spLocks/>
          </p:cNvSpPr>
          <p:nvPr/>
        </p:nvSpPr>
        <p:spPr bwMode="auto">
          <a:xfrm>
            <a:off x="1590675" y="5205413"/>
            <a:ext cx="130175" cy="357187"/>
          </a:xfrm>
          <a:custGeom>
            <a:avLst/>
            <a:gdLst>
              <a:gd name="T0" fmla="*/ 205 w 411"/>
              <a:gd name="T1" fmla="*/ 1128 h 1128"/>
              <a:gd name="T2" fmla="*/ 0 w 411"/>
              <a:gd name="T3" fmla="*/ 1128 h 1128"/>
              <a:gd name="T4" fmla="*/ 0 w 411"/>
              <a:gd name="T5" fmla="*/ 0 h 1128"/>
              <a:gd name="T6" fmla="*/ 411 w 411"/>
              <a:gd name="T7" fmla="*/ 0 h 1128"/>
              <a:gd name="T8" fmla="*/ 411 w 411"/>
              <a:gd name="T9" fmla="*/ 1128 h 1128"/>
              <a:gd name="T10" fmla="*/ 205 w 411"/>
              <a:gd name="T11" fmla="*/ 1128 h 1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1" h="1128">
                <a:moveTo>
                  <a:pt x="205" y="1128"/>
                </a:moveTo>
                <a:lnTo>
                  <a:pt x="0" y="1128"/>
                </a:lnTo>
                <a:lnTo>
                  <a:pt x="0" y="0"/>
                </a:lnTo>
                <a:lnTo>
                  <a:pt x="411" y="0"/>
                </a:lnTo>
                <a:lnTo>
                  <a:pt x="411" y="1128"/>
                </a:lnTo>
                <a:lnTo>
                  <a:pt x="205" y="1128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92" name="Rectangle 64"/>
          <p:cNvSpPr>
            <a:spLocks noChangeArrowheads="1"/>
          </p:cNvSpPr>
          <p:nvPr/>
        </p:nvSpPr>
        <p:spPr bwMode="auto">
          <a:xfrm>
            <a:off x="476250" y="3873500"/>
            <a:ext cx="82391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200"/>
              <a:t>user N</a:t>
            </a:r>
            <a:endParaRPr lang="en-US" altLang="en-US"/>
          </a:p>
        </p:txBody>
      </p:sp>
      <p:grpSp>
        <p:nvGrpSpPr>
          <p:cNvPr id="4" name="קבוצה 3"/>
          <p:cNvGrpSpPr/>
          <p:nvPr/>
        </p:nvGrpSpPr>
        <p:grpSpPr>
          <a:xfrm>
            <a:off x="1912938" y="4948238"/>
            <a:ext cx="817562" cy="207962"/>
            <a:chOff x="1912938" y="4948238"/>
            <a:chExt cx="817562" cy="207962"/>
          </a:xfrm>
          <a:solidFill>
            <a:srgbClr val="00B0F0"/>
          </a:solidFill>
        </p:grpSpPr>
        <p:sp>
          <p:nvSpPr>
            <p:cNvPr id="176193" name="Freeform 65"/>
            <p:cNvSpPr>
              <a:spLocks/>
            </p:cNvSpPr>
            <p:nvPr/>
          </p:nvSpPr>
          <p:spPr bwMode="auto">
            <a:xfrm>
              <a:off x="2500313" y="4948238"/>
              <a:ext cx="230187" cy="144462"/>
            </a:xfrm>
            <a:custGeom>
              <a:avLst/>
              <a:gdLst>
                <a:gd name="T0" fmla="*/ 724 w 724"/>
                <a:gd name="T1" fmla="*/ 90 h 452"/>
                <a:gd name="T2" fmla="*/ 90 w 724"/>
                <a:gd name="T3" fmla="*/ 452 h 452"/>
                <a:gd name="T4" fmla="*/ 0 w 724"/>
                <a:gd name="T5" fmla="*/ 0 h 452"/>
                <a:gd name="T6" fmla="*/ 724 w 724"/>
                <a:gd name="T7" fmla="*/ 9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4" h="452">
                  <a:moveTo>
                    <a:pt x="724" y="90"/>
                  </a:moveTo>
                  <a:lnTo>
                    <a:pt x="90" y="452"/>
                  </a:lnTo>
                  <a:lnTo>
                    <a:pt x="0" y="0"/>
                  </a:lnTo>
                  <a:lnTo>
                    <a:pt x="724" y="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194" name="Freeform 66"/>
            <p:cNvSpPr>
              <a:spLocks/>
            </p:cNvSpPr>
            <p:nvPr/>
          </p:nvSpPr>
          <p:spPr bwMode="auto">
            <a:xfrm>
              <a:off x="1912938" y="4995863"/>
              <a:ext cx="647700" cy="160337"/>
            </a:xfrm>
            <a:custGeom>
              <a:avLst/>
              <a:gdLst>
                <a:gd name="T0" fmla="*/ 0 w 2041"/>
                <a:gd name="T1" fmla="*/ 404 h 505"/>
                <a:gd name="T2" fmla="*/ 2022 w 2041"/>
                <a:gd name="T3" fmla="*/ 0 h 505"/>
                <a:gd name="T4" fmla="*/ 2041 w 2041"/>
                <a:gd name="T5" fmla="*/ 101 h 505"/>
                <a:gd name="T6" fmla="*/ 21 w 2041"/>
                <a:gd name="T7" fmla="*/ 505 h 505"/>
                <a:gd name="T8" fmla="*/ 0 w 2041"/>
                <a:gd name="T9" fmla="*/ 404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1" h="505">
                  <a:moveTo>
                    <a:pt x="0" y="404"/>
                  </a:moveTo>
                  <a:lnTo>
                    <a:pt x="2022" y="0"/>
                  </a:lnTo>
                  <a:lnTo>
                    <a:pt x="2041" y="101"/>
                  </a:lnTo>
                  <a:lnTo>
                    <a:pt x="21" y="505"/>
                  </a:lnTo>
                  <a:lnTo>
                    <a:pt x="0" y="4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6195" name="Freeform 67"/>
          <p:cNvSpPr>
            <a:spLocks/>
          </p:cNvSpPr>
          <p:nvPr/>
        </p:nvSpPr>
        <p:spPr bwMode="auto">
          <a:xfrm>
            <a:off x="2046288" y="3675063"/>
            <a:ext cx="31750" cy="31750"/>
          </a:xfrm>
          <a:custGeom>
            <a:avLst/>
            <a:gdLst>
              <a:gd name="T0" fmla="*/ 102 w 102"/>
              <a:gd name="T1" fmla="*/ 46 h 102"/>
              <a:gd name="T2" fmla="*/ 100 w 102"/>
              <a:gd name="T3" fmla="*/ 38 h 102"/>
              <a:gd name="T4" fmla="*/ 98 w 102"/>
              <a:gd name="T5" fmla="*/ 31 h 102"/>
              <a:gd name="T6" fmla="*/ 94 w 102"/>
              <a:gd name="T7" fmla="*/ 24 h 102"/>
              <a:gd name="T8" fmla="*/ 90 w 102"/>
              <a:gd name="T9" fmla="*/ 17 h 102"/>
              <a:gd name="T10" fmla="*/ 85 w 102"/>
              <a:gd name="T11" fmla="*/ 12 h 102"/>
              <a:gd name="T12" fmla="*/ 78 w 102"/>
              <a:gd name="T13" fmla="*/ 8 h 102"/>
              <a:gd name="T14" fmla="*/ 72 w 102"/>
              <a:gd name="T15" fmla="*/ 4 h 102"/>
              <a:gd name="T16" fmla="*/ 64 w 102"/>
              <a:gd name="T17" fmla="*/ 2 h 102"/>
              <a:gd name="T18" fmla="*/ 56 w 102"/>
              <a:gd name="T19" fmla="*/ 0 h 102"/>
              <a:gd name="T20" fmla="*/ 51 w 102"/>
              <a:gd name="T21" fmla="*/ 0 h 102"/>
              <a:gd name="T22" fmla="*/ 43 w 102"/>
              <a:gd name="T23" fmla="*/ 1 h 102"/>
              <a:gd name="T24" fmla="*/ 36 w 102"/>
              <a:gd name="T25" fmla="*/ 2 h 102"/>
              <a:gd name="T26" fmla="*/ 29 w 102"/>
              <a:gd name="T27" fmla="*/ 5 h 102"/>
              <a:gd name="T28" fmla="*/ 21 w 102"/>
              <a:gd name="T29" fmla="*/ 9 h 102"/>
              <a:gd name="T30" fmla="*/ 16 w 102"/>
              <a:gd name="T31" fmla="*/ 14 h 102"/>
              <a:gd name="T32" fmla="*/ 10 w 102"/>
              <a:gd name="T33" fmla="*/ 19 h 102"/>
              <a:gd name="T34" fmla="*/ 6 w 102"/>
              <a:gd name="T35" fmla="*/ 26 h 102"/>
              <a:gd name="T36" fmla="*/ 3 w 102"/>
              <a:gd name="T37" fmla="*/ 34 h 102"/>
              <a:gd name="T38" fmla="*/ 1 w 102"/>
              <a:gd name="T39" fmla="*/ 41 h 102"/>
              <a:gd name="T40" fmla="*/ 0 w 102"/>
              <a:gd name="T41" fmla="*/ 48 h 102"/>
              <a:gd name="T42" fmla="*/ 0 w 102"/>
              <a:gd name="T43" fmla="*/ 54 h 102"/>
              <a:gd name="T44" fmla="*/ 1 w 102"/>
              <a:gd name="T45" fmla="*/ 61 h 102"/>
              <a:gd name="T46" fmla="*/ 3 w 102"/>
              <a:gd name="T47" fmla="*/ 69 h 102"/>
              <a:gd name="T48" fmla="*/ 6 w 102"/>
              <a:gd name="T49" fmla="*/ 76 h 102"/>
              <a:gd name="T50" fmla="*/ 10 w 102"/>
              <a:gd name="T51" fmla="*/ 83 h 102"/>
              <a:gd name="T52" fmla="*/ 16 w 102"/>
              <a:gd name="T53" fmla="*/ 88 h 102"/>
              <a:gd name="T54" fmla="*/ 21 w 102"/>
              <a:gd name="T55" fmla="*/ 93 h 102"/>
              <a:gd name="T56" fmla="*/ 29 w 102"/>
              <a:gd name="T57" fmla="*/ 97 h 102"/>
              <a:gd name="T58" fmla="*/ 36 w 102"/>
              <a:gd name="T59" fmla="*/ 100 h 102"/>
              <a:gd name="T60" fmla="*/ 43 w 102"/>
              <a:gd name="T61" fmla="*/ 101 h 102"/>
              <a:gd name="T62" fmla="*/ 51 w 102"/>
              <a:gd name="T63" fmla="*/ 102 h 102"/>
              <a:gd name="T64" fmla="*/ 56 w 102"/>
              <a:gd name="T65" fmla="*/ 102 h 102"/>
              <a:gd name="T66" fmla="*/ 64 w 102"/>
              <a:gd name="T67" fmla="*/ 100 h 102"/>
              <a:gd name="T68" fmla="*/ 72 w 102"/>
              <a:gd name="T69" fmla="*/ 98 h 102"/>
              <a:gd name="T70" fmla="*/ 78 w 102"/>
              <a:gd name="T71" fmla="*/ 94 h 102"/>
              <a:gd name="T72" fmla="*/ 85 w 102"/>
              <a:gd name="T73" fmla="*/ 90 h 102"/>
              <a:gd name="T74" fmla="*/ 90 w 102"/>
              <a:gd name="T75" fmla="*/ 85 h 102"/>
              <a:gd name="T76" fmla="*/ 94 w 102"/>
              <a:gd name="T77" fmla="*/ 78 h 102"/>
              <a:gd name="T78" fmla="*/ 98 w 102"/>
              <a:gd name="T79" fmla="*/ 72 h 102"/>
              <a:gd name="T80" fmla="*/ 100 w 102"/>
              <a:gd name="T81" fmla="*/ 64 h 102"/>
              <a:gd name="T82" fmla="*/ 102 w 102"/>
              <a:gd name="T83" fmla="*/ 56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2" h="102">
                <a:moveTo>
                  <a:pt x="102" y="51"/>
                </a:moveTo>
                <a:lnTo>
                  <a:pt x="102" y="48"/>
                </a:lnTo>
                <a:lnTo>
                  <a:pt x="102" y="46"/>
                </a:lnTo>
                <a:lnTo>
                  <a:pt x="101" y="43"/>
                </a:lnTo>
                <a:lnTo>
                  <a:pt x="101" y="41"/>
                </a:lnTo>
                <a:lnTo>
                  <a:pt x="100" y="38"/>
                </a:lnTo>
                <a:lnTo>
                  <a:pt x="100" y="36"/>
                </a:lnTo>
                <a:lnTo>
                  <a:pt x="99" y="34"/>
                </a:lnTo>
                <a:lnTo>
                  <a:pt x="98" y="31"/>
                </a:lnTo>
                <a:lnTo>
                  <a:pt x="97" y="29"/>
                </a:lnTo>
                <a:lnTo>
                  <a:pt x="96" y="26"/>
                </a:lnTo>
                <a:lnTo>
                  <a:pt x="94" y="24"/>
                </a:lnTo>
                <a:lnTo>
                  <a:pt x="93" y="21"/>
                </a:lnTo>
                <a:lnTo>
                  <a:pt x="92" y="19"/>
                </a:lnTo>
                <a:lnTo>
                  <a:pt x="90" y="17"/>
                </a:lnTo>
                <a:lnTo>
                  <a:pt x="88" y="16"/>
                </a:lnTo>
                <a:lnTo>
                  <a:pt x="86" y="14"/>
                </a:lnTo>
                <a:lnTo>
                  <a:pt x="85" y="12"/>
                </a:lnTo>
                <a:lnTo>
                  <a:pt x="83" y="10"/>
                </a:lnTo>
                <a:lnTo>
                  <a:pt x="81" y="9"/>
                </a:lnTo>
                <a:lnTo>
                  <a:pt x="78" y="8"/>
                </a:lnTo>
                <a:lnTo>
                  <a:pt x="76" y="6"/>
                </a:lnTo>
                <a:lnTo>
                  <a:pt x="74" y="5"/>
                </a:lnTo>
                <a:lnTo>
                  <a:pt x="72" y="4"/>
                </a:lnTo>
                <a:lnTo>
                  <a:pt x="69" y="3"/>
                </a:lnTo>
                <a:lnTo>
                  <a:pt x="67" y="2"/>
                </a:lnTo>
                <a:lnTo>
                  <a:pt x="64" y="2"/>
                </a:lnTo>
                <a:lnTo>
                  <a:pt x="61" y="1"/>
                </a:lnTo>
                <a:lnTo>
                  <a:pt x="59" y="1"/>
                </a:lnTo>
                <a:lnTo>
                  <a:pt x="56" y="0"/>
                </a:lnTo>
                <a:lnTo>
                  <a:pt x="54" y="0"/>
                </a:lnTo>
                <a:lnTo>
                  <a:pt x="51" y="0"/>
                </a:lnTo>
                <a:lnTo>
                  <a:pt x="51" y="0"/>
                </a:lnTo>
                <a:lnTo>
                  <a:pt x="48" y="0"/>
                </a:lnTo>
                <a:lnTo>
                  <a:pt x="46" y="0"/>
                </a:lnTo>
                <a:lnTo>
                  <a:pt x="43" y="1"/>
                </a:lnTo>
                <a:lnTo>
                  <a:pt x="41" y="1"/>
                </a:lnTo>
                <a:lnTo>
                  <a:pt x="38" y="2"/>
                </a:lnTo>
                <a:lnTo>
                  <a:pt x="36" y="2"/>
                </a:lnTo>
                <a:lnTo>
                  <a:pt x="34" y="3"/>
                </a:lnTo>
                <a:lnTo>
                  <a:pt x="31" y="4"/>
                </a:lnTo>
                <a:lnTo>
                  <a:pt x="29" y="5"/>
                </a:lnTo>
                <a:lnTo>
                  <a:pt x="27" y="6"/>
                </a:lnTo>
                <a:lnTo>
                  <a:pt x="24" y="8"/>
                </a:lnTo>
                <a:lnTo>
                  <a:pt x="21" y="9"/>
                </a:lnTo>
                <a:lnTo>
                  <a:pt x="19" y="10"/>
                </a:lnTo>
                <a:lnTo>
                  <a:pt x="17" y="12"/>
                </a:lnTo>
                <a:lnTo>
                  <a:pt x="16" y="14"/>
                </a:lnTo>
                <a:lnTo>
                  <a:pt x="14" y="16"/>
                </a:lnTo>
                <a:lnTo>
                  <a:pt x="12" y="17"/>
                </a:lnTo>
                <a:lnTo>
                  <a:pt x="10" y="19"/>
                </a:lnTo>
                <a:lnTo>
                  <a:pt x="9" y="21"/>
                </a:lnTo>
                <a:lnTo>
                  <a:pt x="8" y="24"/>
                </a:lnTo>
                <a:lnTo>
                  <a:pt x="6" y="26"/>
                </a:lnTo>
                <a:lnTo>
                  <a:pt x="5" y="29"/>
                </a:lnTo>
                <a:lnTo>
                  <a:pt x="4" y="31"/>
                </a:lnTo>
                <a:lnTo>
                  <a:pt x="3" y="34"/>
                </a:lnTo>
                <a:lnTo>
                  <a:pt x="2" y="36"/>
                </a:lnTo>
                <a:lnTo>
                  <a:pt x="2" y="38"/>
                </a:lnTo>
                <a:lnTo>
                  <a:pt x="1" y="41"/>
                </a:lnTo>
                <a:lnTo>
                  <a:pt x="1" y="43"/>
                </a:lnTo>
                <a:lnTo>
                  <a:pt x="0" y="46"/>
                </a:lnTo>
                <a:lnTo>
                  <a:pt x="0" y="48"/>
                </a:lnTo>
                <a:lnTo>
                  <a:pt x="0" y="51"/>
                </a:lnTo>
                <a:lnTo>
                  <a:pt x="0" y="51"/>
                </a:lnTo>
                <a:lnTo>
                  <a:pt x="0" y="54"/>
                </a:lnTo>
                <a:lnTo>
                  <a:pt x="0" y="56"/>
                </a:lnTo>
                <a:lnTo>
                  <a:pt x="1" y="59"/>
                </a:lnTo>
                <a:lnTo>
                  <a:pt x="1" y="61"/>
                </a:lnTo>
                <a:lnTo>
                  <a:pt x="2" y="64"/>
                </a:lnTo>
                <a:lnTo>
                  <a:pt x="2" y="66"/>
                </a:lnTo>
                <a:lnTo>
                  <a:pt x="3" y="69"/>
                </a:lnTo>
                <a:lnTo>
                  <a:pt x="4" y="72"/>
                </a:lnTo>
                <a:lnTo>
                  <a:pt x="5" y="74"/>
                </a:lnTo>
                <a:lnTo>
                  <a:pt x="6" y="76"/>
                </a:lnTo>
                <a:lnTo>
                  <a:pt x="8" y="78"/>
                </a:lnTo>
                <a:lnTo>
                  <a:pt x="9" y="81"/>
                </a:lnTo>
                <a:lnTo>
                  <a:pt x="10" y="83"/>
                </a:lnTo>
                <a:lnTo>
                  <a:pt x="12" y="85"/>
                </a:lnTo>
                <a:lnTo>
                  <a:pt x="14" y="86"/>
                </a:lnTo>
                <a:lnTo>
                  <a:pt x="16" y="88"/>
                </a:lnTo>
                <a:lnTo>
                  <a:pt x="17" y="90"/>
                </a:lnTo>
                <a:lnTo>
                  <a:pt x="19" y="92"/>
                </a:lnTo>
                <a:lnTo>
                  <a:pt x="21" y="93"/>
                </a:lnTo>
                <a:lnTo>
                  <a:pt x="24" y="94"/>
                </a:lnTo>
                <a:lnTo>
                  <a:pt x="27" y="96"/>
                </a:lnTo>
                <a:lnTo>
                  <a:pt x="29" y="97"/>
                </a:lnTo>
                <a:lnTo>
                  <a:pt x="31" y="98"/>
                </a:lnTo>
                <a:lnTo>
                  <a:pt x="34" y="99"/>
                </a:lnTo>
                <a:lnTo>
                  <a:pt x="36" y="100"/>
                </a:lnTo>
                <a:lnTo>
                  <a:pt x="38" y="100"/>
                </a:lnTo>
                <a:lnTo>
                  <a:pt x="41" y="101"/>
                </a:lnTo>
                <a:lnTo>
                  <a:pt x="43" y="101"/>
                </a:lnTo>
                <a:lnTo>
                  <a:pt x="46" y="102"/>
                </a:lnTo>
                <a:lnTo>
                  <a:pt x="48" y="102"/>
                </a:lnTo>
                <a:lnTo>
                  <a:pt x="51" y="102"/>
                </a:lnTo>
                <a:lnTo>
                  <a:pt x="51" y="102"/>
                </a:lnTo>
                <a:lnTo>
                  <a:pt x="54" y="102"/>
                </a:lnTo>
                <a:lnTo>
                  <a:pt x="56" y="102"/>
                </a:lnTo>
                <a:lnTo>
                  <a:pt x="59" y="101"/>
                </a:lnTo>
                <a:lnTo>
                  <a:pt x="61" y="101"/>
                </a:lnTo>
                <a:lnTo>
                  <a:pt x="64" y="100"/>
                </a:lnTo>
                <a:lnTo>
                  <a:pt x="67" y="100"/>
                </a:lnTo>
                <a:lnTo>
                  <a:pt x="69" y="99"/>
                </a:lnTo>
                <a:lnTo>
                  <a:pt x="72" y="98"/>
                </a:lnTo>
                <a:lnTo>
                  <a:pt x="74" y="97"/>
                </a:lnTo>
                <a:lnTo>
                  <a:pt x="76" y="96"/>
                </a:lnTo>
                <a:lnTo>
                  <a:pt x="78" y="94"/>
                </a:lnTo>
                <a:lnTo>
                  <a:pt x="81" y="93"/>
                </a:lnTo>
                <a:lnTo>
                  <a:pt x="83" y="92"/>
                </a:lnTo>
                <a:lnTo>
                  <a:pt x="85" y="90"/>
                </a:lnTo>
                <a:lnTo>
                  <a:pt x="86" y="88"/>
                </a:lnTo>
                <a:lnTo>
                  <a:pt x="88" y="86"/>
                </a:lnTo>
                <a:lnTo>
                  <a:pt x="90" y="85"/>
                </a:lnTo>
                <a:lnTo>
                  <a:pt x="92" y="83"/>
                </a:lnTo>
                <a:lnTo>
                  <a:pt x="93" y="81"/>
                </a:lnTo>
                <a:lnTo>
                  <a:pt x="94" y="78"/>
                </a:lnTo>
                <a:lnTo>
                  <a:pt x="96" y="76"/>
                </a:lnTo>
                <a:lnTo>
                  <a:pt x="97" y="74"/>
                </a:lnTo>
                <a:lnTo>
                  <a:pt x="98" y="72"/>
                </a:lnTo>
                <a:lnTo>
                  <a:pt x="99" y="69"/>
                </a:lnTo>
                <a:lnTo>
                  <a:pt x="100" y="66"/>
                </a:lnTo>
                <a:lnTo>
                  <a:pt x="100" y="64"/>
                </a:lnTo>
                <a:lnTo>
                  <a:pt x="101" y="61"/>
                </a:lnTo>
                <a:lnTo>
                  <a:pt x="101" y="59"/>
                </a:lnTo>
                <a:lnTo>
                  <a:pt x="102" y="56"/>
                </a:lnTo>
                <a:lnTo>
                  <a:pt x="102" y="54"/>
                </a:lnTo>
                <a:lnTo>
                  <a:pt x="102" y="5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96" name="Freeform 68"/>
          <p:cNvSpPr>
            <a:spLocks/>
          </p:cNvSpPr>
          <p:nvPr/>
        </p:nvSpPr>
        <p:spPr bwMode="auto">
          <a:xfrm>
            <a:off x="2046288" y="3675063"/>
            <a:ext cx="31750" cy="31750"/>
          </a:xfrm>
          <a:custGeom>
            <a:avLst/>
            <a:gdLst>
              <a:gd name="T0" fmla="*/ 46 w 102"/>
              <a:gd name="T1" fmla="*/ 102 h 102"/>
              <a:gd name="T2" fmla="*/ 36 w 102"/>
              <a:gd name="T3" fmla="*/ 100 h 102"/>
              <a:gd name="T4" fmla="*/ 27 w 102"/>
              <a:gd name="T5" fmla="*/ 96 h 102"/>
              <a:gd name="T6" fmla="*/ 18 w 102"/>
              <a:gd name="T7" fmla="*/ 91 h 102"/>
              <a:gd name="T8" fmla="*/ 11 w 102"/>
              <a:gd name="T9" fmla="*/ 84 h 102"/>
              <a:gd name="T10" fmla="*/ 6 w 102"/>
              <a:gd name="T11" fmla="*/ 76 h 102"/>
              <a:gd name="T12" fmla="*/ 2 w 102"/>
              <a:gd name="T13" fmla="*/ 66 h 102"/>
              <a:gd name="T14" fmla="*/ 0 w 102"/>
              <a:gd name="T15" fmla="*/ 56 h 102"/>
              <a:gd name="T16" fmla="*/ 0 w 102"/>
              <a:gd name="T17" fmla="*/ 46 h 102"/>
              <a:gd name="T18" fmla="*/ 2 w 102"/>
              <a:gd name="T19" fmla="*/ 36 h 102"/>
              <a:gd name="T20" fmla="*/ 6 w 102"/>
              <a:gd name="T21" fmla="*/ 26 h 102"/>
              <a:gd name="T22" fmla="*/ 11 w 102"/>
              <a:gd name="T23" fmla="*/ 18 h 102"/>
              <a:gd name="T24" fmla="*/ 18 w 102"/>
              <a:gd name="T25" fmla="*/ 11 h 102"/>
              <a:gd name="T26" fmla="*/ 27 w 102"/>
              <a:gd name="T27" fmla="*/ 6 h 102"/>
              <a:gd name="T28" fmla="*/ 36 w 102"/>
              <a:gd name="T29" fmla="*/ 2 h 102"/>
              <a:gd name="T30" fmla="*/ 46 w 102"/>
              <a:gd name="T31" fmla="*/ 0 h 102"/>
              <a:gd name="T32" fmla="*/ 56 w 102"/>
              <a:gd name="T33" fmla="*/ 0 h 102"/>
              <a:gd name="T34" fmla="*/ 67 w 102"/>
              <a:gd name="T35" fmla="*/ 2 h 102"/>
              <a:gd name="T36" fmla="*/ 76 w 102"/>
              <a:gd name="T37" fmla="*/ 6 h 102"/>
              <a:gd name="T38" fmla="*/ 84 w 102"/>
              <a:gd name="T39" fmla="*/ 11 h 102"/>
              <a:gd name="T40" fmla="*/ 91 w 102"/>
              <a:gd name="T41" fmla="*/ 18 h 102"/>
              <a:gd name="T42" fmla="*/ 96 w 102"/>
              <a:gd name="T43" fmla="*/ 26 h 102"/>
              <a:gd name="T44" fmla="*/ 100 w 102"/>
              <a:gd name="T45" fmla="*/ 36 h 102"/>
              <a:gd name="T46" fmla="*/ 102 w 102"/>
              <a:gd name="T47" fmla="*/ 46 h 102"/>
              <a:gd name="T48" fmla="*/ 102 w 102"/>
              <a:gd name="T49" fmla="*/ 56 h 102"/>
              <a:gd name="T50" fmla="*/ 100 w 102"/>
              <a:gd name="T51" fmla="*/ 66 h 102"/>
              <a:gd name="T52" fmla="*/ 96 w 102"/>
              <a:gd name="T53" fmla="*/ 76 h 102"/>
              <a:gd name="T54" fmla="*/ 91 w 102"/>
              <a:gd name="T55" fmla="*/ 84 h 102"/>
              <a:gd name="T56" fmla="*/ 84 w 102"/>
              <a:gd name="T57" fmla="*/ 91 h 102"/>
              <a:gd name="T58" fmla="*/ 76 w 102"/>
              <a:gd name="T59" fmla="*/ 96 h 102"/>
              <a:gd name="T60" fmla="*/ 67 w 102"/>
              <a:gd name="T61" fmla="*/ 100 h 102"/>
              <a:gd name="T62" fmla="*/ 56 w 102"/>
              <a:gd name="T63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2" h="102">
                <a:moveTo>
                  <a:pt x="51" y="102"/>
                </a:moveTo>
                <a:lnTo>
                  <a:pt x="46" y="102"/>
                </a:lnTo>
                <a:lnTo>
                  <a:pt x="41" y="101"/>
                </a:lnTo>
                <a:lnTo>
                  <a:pt x="36" y="100"/>
                </a:lnTo>
                <a:lnTo>
                  <a:pt x="32" y="98"/>
                </a:lnTo>
                <a:lnTo>
                  <a:pt x="27" y="96"/>
                </a:lnTo>
                <a:lnTo>
                  <a:pt x="22" y="93"/>
                </a:lnTo>
                <a:lnTo>
                  <a:pt x="18" y="91"/>
                </a:lnTo>
                <a:lnTo>
                  <a:pt x="15" y="87"/>
                </a:lnTo>
                <a:lnTo>
                  <a:pt x="11" y="84"/>
                </a:lnTo>
                <a:lnTo>
                  <a:pt x="9" y="80"/>
                </a:lnTo>
                <a:lnTo>
                  <a:pt x="6" y="76"/>
                </a:lnTo>
                <a:lnTo>
                  <a:pt x="4" y="71"/>
                </a:lnTo>
                <a:lnTo>
                  <a:pt x="2" y="66"/>
                </a:lnTo>
                <a:lnTo>
                  <a:pt x="1" y="61"/>
                </a:lnTo>
                <a:lnTo>
                  <a:pt x="0" y="56"/>
                </a:lnTo>
                <a:lnTo>
                  <a:pt x="0" y="51"/>
                </a:lnTo>
                <a:lnTo>
                  <a:pt x="0" y="46"/>
                </a:lnTo>
                <a:lnTo>
                  <a:pt x="1" y="41"/>
                </a:lnTo>
                <a:lnTo>
                  <a:pt x="2" y="36"/>
                </a:lnTo>
                <a:lnTo>
                  <a:pt x="4" y="32"/>
                </a:lnTo>
                <a:lnTo>
                  <a:pt x="6" y="26"/>
                </a:lnTo>
                <a:lnTo>
                  <a:pt x="9" y="22"/>
                </a:lnTo>
                <a:lnTo>
                  <a:pt x="11" y="18"/>
                </a:lnTo>
                <a:lnTo>
                  <a:pt x="15" y="15"/>
                </a:lnTo>
                <a:lnTo>
                  <a:pt x="18" y="11"/>
                </a:lnTo>
                <a:lnTo>
                  <a:pt x="22" y="9"/>
                </a:lnTo>
                <a:lnTo>
                  <a:pt x="27" y="6"/>
                </a:lnTo>
                <a:lnTo>
                  <a:pt x="32" y="4"/>
                </a:lnTo>
                <a:lnTo>
                  <a:pt x="36" y="2"/>
                </a:lnTo>
                <a:lnTo>
                  <a:pt x="41" y="1"/>
                </a:lnTo>
                <a:lnTo>
                  <a:pt x="46" y="0"/>
                </a:lnTo>
                <a:lnTo>
                  <a:pt x="51" y="0"/>
                </a:lnTo>
                <a:lnTo>
                  <a:pt x="56" y="0"/>
                </a:lnTo>
                <a:lnTo>
                  <a:pt x="61" y="1"/>
                </a:lnTo>
                <a:lnTo>
                  <a:pt x="67" y="2"/>
                </a:lnTo>
                <a:lnTo>
                  <a:pt x="71" y="4"/>
                </a:lnTo>
                <a:lnTo>
                  <a:pt x="76" y="6"/>
                </a:lnTo>
                <a:lnTo>
                  <a:pt x="80" y="9"/>
                </a:lnTo>
                <a:lnTo>
                  <a:pt x="84" y="11"/>
                </a:lnTo>
                <a:lnTo>
                  <a:pt x="87" y="15"/>
                </a:lnTo>
                <a:lnTo>
                  <a:pt x="91" y="18"/>
                </a:lnTo>
                <a:lnTo>
                  <a:pt x="93" y="22"/>
                </a:lnTo>
                <a:lnTo>
                  <a:pt x="96" y="26"/>
                </a:lnTo>
                <a:lnTo>
                  <a:pt x="98" y="32"/>
                </a:lnTo>
                <a:lnTo>
                  <a:pt x="100" y="36"/>
                </a:lnTo>
                <a:lnTo>
                  <a:pt x="101" y="41"/>
                </a:lnTo>
                <a:lnTo>
                  <a:pt x="102" y="46"/>
                </a:lnTo>
                <a:lnTo>
                  <a:pt x="102" y="51"/>
                </a:lnTo>
                <a:lnTo>
                  <a:pt x="102" y="56"/>
                </a:lnTo>
                <a:lnTo>
                  <a:pt x="101" y="61"/>
                </a:lnTo>
                <a:lnTo>
                  <a:pt x="100" y="66"/>
                </a:lnTo>
                <a:lnTo>
                  <a:pt x="98" y="71"/>
                </a:lnTo>
                <a:lnTo>
                  <a:pt x="96" y="76"/>
                </a:lnTo>
                <a:lnTo>
                  <a:pt x="93" y="80"/>
                </a:lnTo>
                <a:lnTo>
                  <a:pt x="91" y="84"/>
                </a:lnTo>
                <a:lnTo>
                  <a:pt x="87" y="87"/>
                </a:lnTo>
                <a:lnTo>
                  <a:pt x="84" y="91"/>
                </a:lnTo>
                <a:lnTo>
                  <a:pt x="80" y="93"/>
                </a:lnTo>
                <a:lnTo>
                  <a:pt x="76" y="96"/>
                </a:lnTo>
                <a:lnTo>
                  <a:pt x="71" y="98"/>
                </a:lnTo>
                <a:lnTo>
                  <a:pt x="67" y="100"/>
                </a:lnTo>
                <a:lnTo>
                  <a:pt x="61" y="101"/>
                </a:lnTo>
                <a:lnTo>
                  <a:pt x="56" y="102"/>
                </a:lnTo>
                <a:lnTo>
                  <a:pt x="51" y="102"/>
                </a:lnTo>
              </a:path>
            </a:pathLst>
          </a:custGeom>
          <a:solidFill>
            <a:schemeClr val="tx1"/>
          </a:solidFill>
          <a:ln w="12700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endParaRPr lang="en-US"/>
          </a:p>
        </p:txBody>
      </p:sp>
      <p:sp>
        <p:nvSpPr>
          <p:cNvPr id="176197" name="Freeform 69"/>
          <p:cNvSpPr>
            <a:spLocks/>
          </p:cNvSpPr>
          <p:nvPr/>
        </p:nvSpPr>
        <p:spPr bwMode="auto">
          <a:xfrm>
            <a:off x="2046288" y="3446463"/>
            <a:ext cx="31750" cy="33337"/>
          </a:xfrm>
          <a:custGeom>
            <a:avLst/>
            <a:gdLst>
              <a:gd name="T0" fmla="*/ 102 w 102"/>
              <a:gd name="T1" fmla="*/ 46 h 102"/>
              <a:gd name="T2" fmla="*/ 100 w 102"/>
              <a:gd name="T3" fmla="*/ 38 h 102"/>
              <a:gd name="T4" fmla="*/ 98 w 102"/>
              <a:gd name="T5" fmla="*/ 31 h 102"/>
              <a:gd name="T6" fmla="*/ 94 w 102"/>
              <a:gd name="T7" fmla="*/ 25 h 102"/>
              <a:gd name="T8" fmla="*/ 90 w 102"/>
              <a:gd name="T9" fmla="*/ 17 h 102"/>
              <a:gd name="T10" fmla="*/ 85 w 102"/>
              <a:gd name="T11" fmla="*/ 12 h 102"/>
              <a:gd name="T12" fmla="*/ 78 w 102"/>
              <a:gd name="T13" fmla="*/ 8 h 102"/>
              <a:gd name="T14" fmla="*/ 72 w 102"/>
              <a:gd name="T15" fmla="*/ 4 h 102"/>
              <a:gd name="T16" fmla="*/ 64 w 102"/>
              <a:gd name="T17" fmla="*/ 2 h 102"/>
              <a:gd name="T18" fmla="*/ 56 w 102"/>
              <a:gd name="T19" fmla="*/ 0 h 102"/>
              <a:gd name="T20" fmla="*/ 51 w 102"/>
              <a:gd name="T21" fmla="*/ 0 h 102"/>
              <a:gd name="T22" fmla="*/ 43 w 102"/>
              <a:gd name="T23" fmla="*/ 1 h 102"/>
              <a:gd name="T24" fmla="*/ 36 w 102"/>
              <a:gd name="T25" fmla="*/ 2 h 102"/>
              <a:gd name="T26" fmla="*/ 29 w 102"/>
              <a:gd name="T27" fmla="*/ 5 h 102"/>
              <a:gd name="T28" fmla="*/ 21 w 102"/>
              <a:gd name="T29" fmla="*/ 9 h 102"/>
              <a:gd name="T30" fmla="*/ 16 w 102"/>
              <a:gd name="T31" fmla="*/ 14 h 102"/>
              <a:gd name="T32" fmla="*/ 10 w 102"/>
              <a:gd name="T33" fmla="*/ 19 h 102"/>
              <a:gd name="T34" fmla="*/ 6 w 102"/>
              <a:gd name="T35" fmla="*/ 27 h 102"/>
              <a:gd name="T36" fmla="*/ 3 w 102"/>
              <a:gd name="T37" fmla="*/ 34 h 102"/>
              <a:gd name="T38" fmla="*/ 1 w 102"/>
              <a:gd name="T39" fmla="*/ 41 h 102"/>
              <a:gd name="T40" fmla="*/ 0 w 102"/>
              <a:gd name="T41" fmla="*/ 48 h 102"/>
              <a:gd name="T42" fmla="*/ 0 w 102"/>
              <a:gd name="T43" fmla="*/ 54 h 102"/>
              <a:gd name="T44" fmla="*/ 1 w 102"/>
              <a:gd name="T45" fmla="*/ 61 h 102"/>
              <a:gd name="T46" fmla="*/ 3 w 102"/>
              <a:gd name="T47" fmla="*/ 69 h 102"/>
              <a:gd name="T48" fmla="*/ 6 w 102"/>
              <a:gd name="T49" fmla="*/ 76 h 102"/>
              <a:gd name="T50" fmla="*/ 10 w 102"/>
              <a:gd name="T51" fmla="*/ 83 h 102"/>
              <a:gd name="T52" fmla="*/ 16 w 102"/>
              <a:gd name="T53" fmla="*/ 88 h 102"/>
              <a:gd name="T54" fmla="*/ 21 w 102"/>
              <a:gd name="T55" fmla="*/ 93 h 102"/>
              <a:gd name="T56" fmla="*/ 29 w 102"/>
              <a:gd name="T57" fmla="*/ 97 h 102"/>
              <a:gd name="T58" fmla="*/ 36 w 102"/>
              <a:gd name="T59" fmla="*/ 100 h 102"/>
              <a:gd name="T60" fmla="*/ 43 w 102"/>
              <a:gd name="T61" fmla="*/ 101 h 102"/>
              <a:gd name="T62" fmla="*/ 51 w 102"/>
              <a:gd name="T63" fmla="*/ 102 h 102"/>
              <a:gd name="T64" fmla="*/ 56 w 102"/>
              <a:gd name="T65" fmla="*/ 102 h 102"/>
              <a:gd name="T66" fmla="*/ 64 w 102"/>
              <a:gd name="T67" fmla="*/ 100 h 102"/>
              <a:gd name="T68" fmla="*/ 72 w 102"/>
              <a:gd name="T69" fmla="*/ 98 h 102"/>
              <a:gd name="T70" fmla="*/ 78 w 102"/>
              <a:gd name="T71" fmla="*/ 94 h 102"/>
              <a:gd name="T72" fmla="*/ 85 w 102"/>
              <a:gd name="T73" fmla="*/ 90 h 102"/>
              <a:gd name="T74" fmla="*/ 90 w 102"/>
              <a:gd name="T75" fmla="*/ 85 h 102"/>
              <a:gd name="T76" fmla="*/ 94 w 102"/>
              <a:gd name="T77" fmla="*/ 78 h 102"/>
              <a:gd name="T78" fmla="*/ 98 w 102"/>
              <a:gd name="T79" fmla="*/ 72 h 102"/>
              <a:gd name="T80" fmla="*/ 100 w 102"/>
              <a:gd name="T81" fmla="*/ 65 h 102"/>
              <a:gd name="T82" fmla="*/ 102 w 102"/>
              <a:gd name="T83" fmla="*/ 56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2" h="102">
                <a:moveTo>
                  <a:pt x="102" y="51"/>
                </a:moveTo>
                <a:lnTo>
                  <a:pt x="102" y="48"/>
                </a:lnTo>
                <a:lnTo>
                  <a:pt x="102" y="46"/>
                </a:lnTo>
                <a:lnTo>
                  <a:pt x="101" y="43"/>
                </a:lnTo>
                <a:lnTo>
                  <a:pt x="101" y="41"/>
                </a:lnTo>
                <a:lnTo>
                  <a:pt x="100" y="38"/>
                </a:lnTo>
                <a:lnTo>
                  <a:pt x="100" y="36"/>
                </a:lnTo>
                <a:lnTo>
                  <a:pt x="99" y="34"/>
                </a:lnTo>
                <a:lnTo>
                  <a:pt x="98" y="31"/>
                </a:lnTo>
                <a:lnTo>
                  <a:pt x="97" y="29"/>
                </a:lnTo>
                <a:lnTo>
                  <a:pt x="96" y="27"/>
                </a:lnTo>
                <a:lnTo>
                  <a:pt x="94" y="25"/>
                </a:lnTo>
                <a:lnTo>
                  <a:pt x="93" y="21"/>
                </a:lnTo>
                <a:lnTo>
                  <a:pt x="92" y="19"/>
                </a:lnTo>
                <a:lnTo>
                  <a:pt x="90" y="17"/>
                </a:lnTo>
                <a:lnTo>
                  <a:pt x="88" y="16"/>
                </a:lnTo>
                <a:lnTo>
                  <a:pt x="86" y="14"/>
                </a:lnTo>
                <a:lnTo>
                  <a:pt x="85" y="12"/>
                </a:lnTo>
                <a:lnTo>
                  <a:pt x="83" y="10"/>
                </a:lnTo>
                <a:lnTo>
                  <a:pt x="81" y="9"/>
                </a:lnTo>
                <a:lnTo>
                  <a:pt x="78" y="8"/>
                </a:lnTo>
                <a:lnTo>
                  <a:pt x="76" y="6"/>
                </a:lnTo>
                <a:lnTo>
                  <a:pt x="74" y="5"/>
                </a:lnTo>
                <a:lnTo>
                  <a:pt x="72" y="4"/>
                </a:lnTo>
                <a:lnTo>
                  <a:pt x="69" y="3"/>
                </a:lnTo>
                <a:lnTo>
                  <a:pt x="67" y="2"/>
                </a:lnTo>
                <a:lnTo>
                  <a:pt x="64" y="2"/>
                </a:lnTo>
                <a:lnTo>
                  <a:pt x="61" y="1"/>
                </a:lnTo>
                <a:lnTo>
                  <a:pt x="59" y="1"/>
                </a:lnTo>
                <a:lnTo>
                  <a:pt x="56" y="0"/>
                </a:lnTo>
                <a:lnTo>
                  <a:pt x="54" y="0"/>
                </a:lnTo>
                <a:lnTo>
                  <a:pt x="51" y="0"/>
                </a:lnTo>
                <a:lnTo>
                  <a:pt x="51" y="0"/>
                </a:lnTo>
                <a:lnTo>
                  <a:pt x="48" y="0"/>
                </a:lnTo>
                <a:lnTo>
                  <a:pt x="46" y="0"/>
                </a:lnTo>
                <a:lnTo>
                  <a:pt x="43" y="1"/>
                </a:lnTo>
                <a:lnTo>
                  <a:pt x="41" y="1"/>
                </a:lnTo>
                <a:lnTo>
                  <a:pt x="38" y="2"/>
                </a:lnTo>
                <a:lnTo>
                  <a:pt x="36" y="2"/>
                </a:lnTo>
                <a:lnTo>
                  <a:pt x="34" y="3"/>
                </a:lnTo>
                <a:lnTo>
                  <a:pt x="31" y="4"/>
                </a:lnTo>
                <a:lnTo>
                  <a:pt x="29" y="5"/>
                </a:lnTo>
                <a:lnTo>
                  <a:pt x="27" y="6"/>
                </a:lnTo>
                <a:lnTo>
                  <a:pt x="24" y="8"/>
                </a:lnTo>
                <a:lnTo>
                  <a:pt x="21" y="9"/>
                </a:lnTo>
                <a:lnTo>
                  <a:pt x="19" y="10"/>
                </a:lnTo>
                <a:lnTo>
                  <a:pt x="17" y="12"/>
                </a:lnTo>
                <a:lnTo>
                  <a:pt x="16" y="14"/>
                </a:lnTo>
                <a:lnTo>
                  <a:pt x="14" y="16"/>
                </a:lnTo>
                <a:lnTo>
                  <a:pt x="12" y="17"/>
                </a:lnTo>
                <a:lnTo>
                  <a:pt x="10" y="19"/>
                </a:lnTo>
                <a:lnTo>
                  <a:pt x="9" y="21"/>
                </a:lnTo>
                <a:lnTo>
                  <a:pt x="8" y="25"/>
                </a:lnTo>
                <a:lnTo>
                  <a:pt x="6" y="27"/>
                </a:lnTo>
                <a:lnTo>
                  <a:pt x="5" y="29"/>
                </a:lnTo>
                <a:lnTo>
                  <a:pt x="4" y="31"/>
                </a:lnTo>
                <a:lnTo>
                  <a:pt x="3" y="34"/>
                </a:lnTo>
                <a:lnTo>
                  <a:pt x="2" y="36"/>
                </a:lnTo>
                <a:lnTo>
                  <a:pt x="2" y="38"/>
                </a:lnTo>
                <a:lnTo>
                  <a:pt x="1" y="41"/>
                </a:lnTo>
                <a:lnTo>
                  <a:pt x="1" y="43"/>
                </a:lnTo>
                <a:lnTo>
                  <a:pt x="0" y="46"/>
                </a:lnTo>
                <a:lnTo>
                  <a:pt x="0" y="48"/>
                </a:lnTo>
                <a:lnTo>
                  <a:pt x="0" y="51"/>
                </a:lnTo>
                <a:lnTo>
                  <a:pt x="0" y="51"/>
                </a:lnTo>
                <a:lnTo>
                  <a:pt x="0" y="54"/>
                </a:lnTo>
                <a:lnTo>
                  <a:pt x="0" y="56"/>
                </a:lnTo>
                <a:lnTo>
                  <a:pt x="1" y="59"/>
                </a:lnTo>
                <a:lnTo>
                  <a:pt x="1" y="61"/>
                </a:lnTo>
                <a:lnTo>
                  <a:pt x="2" y="65"/>
                </a:lnTo>
                <a:lnTo>
                  <a:pt x="2" y="67"/>
                </a:lnTo>
                <a:lnTo>
                  <a:pt x="3" y="69"/>
                </a:lnTo>
                <a:lnTo>
                  <a:pt x="4" y="72"/>
                </a:lnTo>
                <a:lnTo>
                  <a:pt x="5" y="74"/>
                </a:lnTo>
                <a:lnTo>
                  <a:pt x="6" y="76"/>
                </a:lnTo>
                <a:lnTo>
                  <a:pt x="8" y="78"/>
                </a:lnTo>
                <a:lnTo>
                  <a:pt x="9" y="81"/>
                </a:lnTo>
                <a:lnTo>
                  <a:pt x="10" y="83"/>
                </a:lnTo>
                <a:lnTo>
                  <a:pt x="12" y="85"/>
                </a:lnTo>
                <a:lnTo>
                  <a:pt x="14" y="86"/>
                </a:lnTo>
                <a:lnTo>
                  <a:pt x="16" y="88"/>
                </a:lnTo>
                <a:lnTo>
                  <a:pt x="17" y="90"/>
                </a:lnTo>
                <a:lnTo>
                  <a:pt x="19" y="92"/>
                </a:lnTo>
                <a:lnTo>
                  <a:pt x="21" y="93"/>
                </a:lnTo>
                <a:lnTo>
                  <a:pt x="24" y="94"/>
                </a:lnTo>
                <a:lnTo>
                  <a:pt x="27" y="96"/>
                </a:lnTo>
                <a:lnTo>
                  <a:pt x="29" y="97"/>
                </a:lnTo>
                <a:lnTo>
                  <a:pt x="31" y="98"/>
                </a:lnTo>
                <a:lnTo>
                  <a:pt x="34" y="99"/>
                </a:lnTo>
                <a:lnTo>
                  <a:pt x="36" y="100"/>
                </a:lnTo>
                <a:lnTo>
                  <a:pt x="38" y="100"/>
                </a:lnTo>
                <a:lnTo>
                  <a:pt x="41" y="101"/>
                </a:lnTo>
                <a:lnTo>
                  <a:pt x="43" y="101"/>
                </a:lnTo>
                <a:lnTo>
                  <a:pt x="46" y="102"/>
                </a:lnTo>
                <a:lnTo>
                  <a:pt x="48" y="102"/>
                </a:lnTo>
                <a:lnTo>
                  <a:pt x="51" y="102"/>
                </a:lnTo>
                <a:lnTo>
                  <a:pt x="51" y="102"/>
                </a:lnTo>
                <a:lnTo>
                  <a:pt x="54" y="102"/>
                </a:lnTo>
                <a:lnTo>
                  <a:pt x="56" y="102"/>
                </a:lnTo>
                <a:lnTo>
                  <a:pt x="59" y="101"/>
                </a:lnTo>
                <a:lnTo>
                  <a:pt x="61" y="101"/>
                </a:lnTo>
                <a:lnTo>
                  <a:pt x="64" y="100"/>
                </a:lnTo>
                <a:lnTo>
                  <a:pt x="67" y="100"/>
                </a:lnTo>
                <a:lnTo>
                  <a:pt x="69" y="99"/>
                </a:lnTo>
                <a:lnTo>
                  <a:pt x="72" y="98"/>
                </a:lnTo>
                <a:lnTo>
                  <a:pt x="74" y="97"/>
                </a:lnTo>
                <a:lnTo>
                  <a:pt x="76" y="96"/>
                </a:lnTo>
                <a:lnTo>
                  <a:pt x="78" y="94"/>
                </a:lnTo>
                <a:lnTo>
                  <a:pt x="81" y="93"/>
                </a:lnTo>
                <a:lnTo>
                  <a:pt x="83" y="92"/>
                </a:lnTo>
                <a:lnTo>
                  <a:pt x="85" y="90"/>
                </a:lnTo>
                <a:lnTo>
                  <a:pt x="86" y="88"/>
                </a:lnTo>
                <a:lnTo>
                  <a:pt x="88" y="86"/>
                </a:lnTo>
                <a:lnTo>
                  <a:pt x="90" y="85"/>
                </a:lnTo>
                <a:lnTo>
                  <a:pt x="92" y="83"/>
                </a:lnTo>
                <a:lnTo>
                  <a:pt x="93" y="81"/>
                </a:lnTo>
                <a:lnTo>
                  <a:pt x="94" y="78"/>
                </a:lnTo>
                <a:lnTo>
                  <a:pt x="96" y="76"/>
                </a:lnTo>
                <a:lnTo>
                  <a:pt x="97" y="74"/>
                </a:lnTo>
                <a:lnTo>
                  <a:pt x="98" y="72"/>
                </a:lnTo>
                <a:lnTo>
                  <a:pt x="99" y="69"/>
                </a:lnTo>
                <a:lnTo>
                  <a:pt x="100" y="67"/>
                </a:lnTo>
                <a:lnTo>
                  <a:pt x="100" y="65"/>
                </a:lnTo>
                <a:lnTo>
                  <a:pt x="101" y="61"/>
                </a:lnTo>
                <a:lnTo>
                  <a:pt x="101" y="59"/>
                </a:lnTo>
                <a:lnTo>
                  <a:pt x="102" y="56"/>
                </a:lnTo>
                <a:lnTo>
                  <a:pt x="102" y="54"/>
                </a:lnTo>
                <a:lnTo>
                  <a:pt x="102" y="5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98" name="Freeform 70"/>
          <p:cNvSpPr>
            <a:spLocks/>
          </p:cNvSpPr>
          <p:nvPr/>
        </p:nvSpPr>
        <p:spPr bwMode="auto">
          <a:xfrm>
            <a:off x="2057400" y="3475038"/>
            <a:ext cx="31750" cy="33337"/>
          </a:xfrm>
          <a:custGeom>
            <a:avLst/>
            <a:gdLst>
              <a:gd name="T0" fmla="*/ 46 w 102"/>
              <a:gd name="T1" fmla="*/ 102 h 102"/>
              <a:gd name="T2" fmla="*/ 36 w 102"/>
              <a:gd name="T3" fmla="*/ 100 h 102"/>
              <a:gd name="T4" fmla="*/ 27 w 102"/>
              <a:gd name="T5" fmla="*/ 96 h 102"/>
              <a:gd name="T6" fmla="*/ 18 w 102"/>
              <a:gd name="T7" fmla="*/ 91 h 102"/>
              <a:gd name="T8" fmla="*/ 11 w 102"/>
              <a:gd name="T9" fmla="*/ 84 h 102"/>
              <a:gd name="T10" fmla="*/ 6 w 102"/>
              <a:gd name="T11" fmla="*/ 76 h 102"/>
              <a:gd name="T12" fmla="*/ 2 w 102"/>
              <a:gd name="T13" fmla="*/ 67 h 102"/>
              <a:gd name="T14" fmla="*/ 0 w 102"/>
              <a:gd name="T15" fmla="*/ 56 h 102"/>
              <a:gd name="T16" fmla="*/ 0 w 102"/>
              <a:gd name="T17" fmla="*/ 46 h 102"/>
              <a:gd name="T18" fmla="*/ 2 w 102"/>
              <a:gd name="T19" fmla="*/ 36 h 102"/>
              <a:gd name="T20" fmla="*/ 6 w 102"/>
              <a:gd name="T21" fmla="*/ 27 h 102"/>
              <a:gd name="T22" fmla="*/ 11 w 102"/>
              <a:gd name="T23" fmla="*/ 18 h 102"/>
              <a:gd name="T24" fmla="*/ 18 w 102"/>
              <a:gd name="T25" fmla="*/ 11 h 102"/>
              <a:gd name="T26" fmla="*/ 27 w 102"/>
              <a:gd name="T27" fmla="*/ 6 h 102"/>
              <a:gd name="T28" fmla="*/ 36 w 102"/>
              <a:gd name="T29" fmla="*/ 2 h 102"/>
              <a:gd name="T30" fmla="*/ 46 w 102"/>
              <a:gd name="T31" fmla="*/ 0 h 102"/>
              <a:gd name="T32" fmla="*/ 56 w 102"/>
              <a:gd name="T33" fmla="*/ 0 h 102"/>
              <a:gd name="T34" fmla="*/ 67 w 102"/>
              <a:gd name="T35" fmla="*/ 2 h 102"/>
              <a:gd name="T36" fmla="*/ 76 w 102"/>
              <a:gd name="T37" fmla="*/ 6 h 102"/>
              <a:gd name="T38" fmla="*/ 84 w 102"/>
              <a:gd name="T39" fmla="*/ 11 h 102"/>
              <a:gd name="T40" fmla="*/ 91 w 102"/>
              <a:gd name="T41" fmla="*/ 18 h 102"/>
              <a:gd name="T42" fmla="*/ 96 w 102"/>
              <a:gd name="T43" fmla="*/ 27 h 102"/>
              <a:gd name="T44" fmla="*/ 100 w 102"/>
              <a:gd name="T45" fmla="*/ 36 h 102"/>
              <a:gd name="T46" fmla="*/ 102 w 102"/>
              <a:gd name="T47" fmla="*/ 46 h 102"/>
              <a:gd name="T48" fmla="*/ 102 w 102"/>
              <a:gd name="T49" fmla="*/ 56 h 102"/>
              <a:gd name="T50" fmla="*/ 100 w 102"/>
              <a:gd name="T51" fmla="*/ 67 h 102"/>
              <a:gd name="T52" fmla="*/ 96 w 102"/>
              <a:gd name="T53" fmla="*/ 76 h 102"/>
              <a:gd name="T54" fmla="*/ 91 w 102"/>
              <a:gd name="T55" fmla="*/ 84 h 102"/>
              <a:gd name="T56" fmla="*/ 84 w 102"/>
              <a:gd name="T57" fmla="*/ 91 h 102"/>
              <a:gd name="T58" fmla="*/ 76 w 102"/>
              <a:gd name="T59" fmla="*/ 96 h 102"/>
              <a:gd name="T60" fmla="*/ 67 w 102"/>
              <a:gd name="T61" fmla="*/ 100 h 102"/>
              <a:gd name="T62" fmla="*/ 56 w 102"/>
              <a:gd name="T63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2" h="102">
                <a:moveTo>
                  <a:pt x="51" y="102"/>
                </a:moveTo>
                <a:lnTo>
                  <a:pt x="46" y="102"/>
                </a:lnTo>
                <a:lnTo>
                  <a:pt x="41" y="101"/>
                </a:lnTo>
                <a:lnTo>
                  <a:pt x="36" y="100"/>
                </a:lnTo>
                <a:lnTo>
                  <a:pt x="32" y="98"/>
                </a:lnTo>
                <a:lnTo>
                  <a:pt x="27" y="96"/>
                </a:lnTo>
                <a:lnTo>
                  <a:pt x="22" y="93"/>
                </a:lnTo>
                <a:lnTo>
                  <a:pt x="18" y="91"/>
                </a:lnTo>
                <a:lnTo>
                  <a:pt x="15" y="87"/>
                </a:lnTo>
                <a:lnTo>
                  <a:pt x="11" y="84"/>
                </a:lnTo>
                <a:lnTo>
                  <a:pt x="9" y="80"/>
                </a:lnTo>
                <a:lnTo>
                  <a:pt x="6" y="76"/>
                </a:lnTo>
                <a:lnTo>
                  <a:pt x="4" y="71"/>
                </a:lnTo>
                <a:lnTo>
                  <a:pt x="2" y="67"/>
                </a:lnTo>
                <a:lnTo>
                  <a:pt x="1" y="61"/>
                </a:lnTo>
                <a:lnTo>
                  <a:pt x="0" y="56"/>
                </a:lnTo>
                <a:lnTo>
                  <a:pt x="0" y="51"/>
                </a:lnTo>
                <a:lnTo>
                  <a:pt x="0" y="46"/>
                </a:lnTo>
                <a:lnTo>
                  <a:pt x="1" y="41"/>
                </a:lnTo>
                <a:lnTo>
                  <a:pt x="2" y="36"/>
                </a:lnTo>
                <a:lnTo>
                  <a:pt x="4" y="32"/>
                </a:lnTo>
                <a:lnTo>
                  <a:pt x="6" y="27"/>
                </a:lnTo>
                <a:lnTo>
                  <a:pt x="9" y="23"/>
                </a:lnTo>
                <a:lnTo>
                  <a:pt x="11" y="18"/>
                </a:lnTo>
                <a:lnTo>
                  <a:pt x="15" y="15"/>
                </a:lnTo>
                <a:lnTo>
                  <a:pt x="18" y="11"/>
                </a:lnTo>
                <a:lnTo>
                  <a:pt x="22" y="9"/>
                </a:lnTo>
                <a:lnTo>
                  <a:pt x="27" y="6"/>
                </a:lnTo>
                <a:lnTo>
                  <a:pt x="32" y="4"/>
                </a:lnTo>
                <a:lnTo>
                  <a:pt x="36" y="2"/>
                </a:lnTo>
                <a:lnTo>
                  <a:pt x="41" y="1"/>
                </a:lnTo>
                <a:lnTo>
                  <a:pt x="46" y="0"/>
                </a:lnTo>
                <a:lnTo>
                  <a:pt x="51" y="0"/>
                </a:lnTo>
                <a:lnTo>
                  <a:pt x="56" y="0"/>
                </a:lnTo>
                <a:lnTo>
                  <a:pt x="61" y="1"/>
                </a:lnTo>
                <a:lnTo>
                  <a:pt x="67" y="2"/>
                </a:lnTo>
                <a:lnTo>
                  <a:pt x="71" y="4"/>
                </a:lnTo>
                <a:lnTo>
                  <a:pt x="76" y="6"/>
                </a:lnTo>
                <a:lnTo>
                  <a:pt x="80" y="9"/>
                </a:lnTo>
                <a:lnTo>
                  <a:pt x="84" y="11"/>
                </a:lnTo>
                <a:lnTo>
                  <a:pt x="87" y="15"/>
                </a:lnTo>
                <a:lnTo>
                  <a:pt x="91" y="18"/>
                </a:lnTo>
                <a:lnTo>
                  <a:pt x="93" y="23"/>
                </a:lnTo>
                <a:lnTo>
                  <a:pt x="96" y="27"/>
                </a:lnTo>
                <a:lnTo>
                  <a:pt x="98" y="32"/>
                </a:lnTo>
                <a:lnTo>
                  <a:pt x="100" y="36"/>
                </a:lnTo>
                <a:lnTo>
                  <a:pt x="101" y="41"/>
                </a:lnTo>
                <a:lnTo>
                  <a:pt x="102" y="46"/>
                </a:lnTo>
                <a:lnTo>
                  <a:pt x="102" y="51"/>
                </a:lnTo>
                <a:lnTo>
                  <a:pt x="102" y="56"/>
                </a:lnTo>
                <a:lnTo>
                  <a:pt x="101" y="61"/>
                </a:lnTo>
                <a:lnTo>
                  <a:pt x="100" y="67"/>
                </a:lnTo>
                <a:lnTo>
                  <a:pt x="98" y="71"/>
                </a:lnTo>
                <a:lnTo>
                  <a:pt x="96" y="76"/>
                </a:lnTo>
                <a:lnTo>
                  <a:pt x="93" y="80"/>
                </a:lnTo>
                <a:lnTo>
                  <a:pt x="91" y="84"/>
                </a:lnTo>
                <a:lnTo>
                  <a:pt x="87" y="87"/>
                </a:lnTo>
                <a:lnTo>
                  <a:pt x="84" y="91"/>
                </a:lnTo>
                <a:lnTo>
                  <a:pt x="80" y="93"/>
                </a:lnTo>
                <a:lnTo>
                  <a:pt x="76" y="96"/>
                </a:lnTo>
                <a:lnTo>
                  <a:pt x="71" y="98"/>
                </a:lnTo>
                <a:lnTo>
                  <a:pt x="67" y="100"/>
                </a:lnTo>
                <a:lnTo>
                  <a:pt x="61" y="101"/>
                </a:lnTo>
                <a:lnTo>
                  <a:pt x="56" y="102"/>
                </a:lnTo>
                <a:lnTo>
                  <a:pt x="51" y="102"/>
                </a:lnTo>
              </a:path>
            </a:pathLst>
          </a:custGeom>
          <a:solidFill>
            <a:schemeClr val="tx1"/>
          </a:solidFill>
          <a:ln w="12700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endParaRPr lang="en-US"/>
          </a:p>
        </p:txBody>
      </p:sp>
      <p:sp>
        <p:nvSpPr>
          <p:cNvPr id="176199" name="Freeform 71"/>
          <p:cNvSpPr>
            <a:spLocks/>
          </p:cNvSpPr>
          <p:nvPr/>
        </p:nvSpPr>
        <p:spPr bwMode="auto">
          <a:xfrm>
            <a:off x="2046288" y="3902075"/>
            <a:ext cx="31750" cy="33338"/>
          </a:xfrm>
          <a:custGeom>
            <a:avLst/>
            <a:gdLst>
              <a:gd name="T0" fmla="*/ 102 w 102"/>
              <a:gd name="T1" fmla="*/ 46 h 102"/>
              <a:gd name="T2" fmla="*/ 100 w 102"/>
              <a:gd name="T3" fmla="*/ 38 h 102"/>
              <a:gd name="T4" fmla="*/ 98 w 102"/>
              <a:gd name="T5" fmla="*/ 30 h 102"/>
              <a:gd name="T6" fmla="*/ 94 w 102"/>
              <a:gd name="T7" fmla="*/ 24 h 102"/>
              <a:gd name="T8" fmla="*/ 90 w 102"/>
              <a:gd name="T9" fmla="*/ 17 h 102"/>
              <a:gd name="T10" fmla="*/ 85 w 102"/>
              <a:gd name="T11" fmla="*/ 12 h 102"/>
              <a:gd name="T12" fmla="*/ 78 w 102"/>
              <a:gd name="T13" fmla="*/ 8 h 102"/>
              <a:gd name="T14" fmla="*/ 72 w 102"/>
              <a:gd name="T15" fmla="*/ 4 h 102"/>
              <a:gd name="T16" fmla="*/ 64 w 102"/>
              <a:gd name="T17" fmla="*/ 2 h 102"/>
              <a:gd name="T18" fmla="*/ 56 w 102"/>
              <a:gd name="T19" fmla="*/ 0 h 102"/>
              <a:gd name="T20" fmla="*/ 51 w 102"/>
              <a:gd name="T21" fmla="*/ 0 h 102"/>
              <a:gd name="T22" fmla="*/ 43 w 102"/>
              <a:gd name="T23" fmla="*/ 1 h 102"/>
              <a:gd name="T24" fmla="*/ 36 w 102"/>
              <a:gd name="T25" fmla="*/ 2 h 102"/>
              <a:gd name="T26" fmla="*/ 29 w 102"/>
              <a:gd name="T27" fmla="*/ 5 h 102"/>
              <a:gd name="T28" fmla="*/ 21 w 102"/>
              <a:gd name="T29" fmla="*/ 9 h 102"/>
              <a:gd name="T30" fmla="*/ 16 w 102"/>
              <a:gd name="T31" fmla="*/ 14 h 102"/>
              <a:gd name="T32" fmla="*/ 10 w 102"/>
              <a:gd name="T33" fmla="*/ 19 h 102"/>
              <a:gd name="T34" fmla="*/ 6 w 102"/>
              <a:gd name="T35" fmla="*/ 26 h 102"/>
              <a:gd name="T36" fmla="*/ 3 w 102"/>
              <a:gd name="T37" fmla="*/ 34 h 102"/>
              <a:gd name="T38" fmla="*/ 1 w 102"/>
              <a:gd name="T39" fmla="*/ 41 h 102"/>
              <a:gd name="T40" fmla="*/ 0 w 102"/>
              <a:gd name="T41" fmla="*/ 48 h 102"/>
              <a:gd name="T42" fmla="*/ 0 w 102"/>
              <a:gd name="T43" fmla="*/ 54 h 102"/>
              <a:gd name="T44" fmla="*/ 1 w 102"/>
              <a:gd name="T45" fmla="*/ 61 h 102"/>
              <a:gd name="T46" fmla="*/ 3 w 102"/>
              <a:gd name="T47" fmla="*/ 68 h 102"/>
              <a:gd name="T48" fmla="*/ 6 w 102"/>
              <a:gd name="T49" fmla="*/ 76 h 102"/>
              <a:gd name="T50" fmla="*/ 10 w 102"/>
              <a:gd name="T51" fmla="*/ 83 h 102"/>
              <a:gd name="T52" fmla="*/ 16 w 102"/>
              <a:gd name="T53" fmla="*/ 88 h 102"/>
              <a:gd name="T54" fmla="*/ 21 w 102"/>
              <a:gd name="T55" fmla="*/ 93 h 102"/>
              <a:gd name="T56" fmla="*/ 29 w 102"/>
              <a:gd name="T57" fmla="*/ 97 h 102"/>
              <a:gd name="T58" fmla="*/ 36 w 102"/>
              <a:gd name="T59" fmla="*/ 100 h 102"/>
              <a:gd name="T60" fmla="*/ 43 w 102"/>
              <a:gd name="T61" fmla="*/ 101 h 102"/>
              <a:gd name="T62" fmla="*/ 51 w 102"/>
              <a:gd name="T63" fmla="*/ 102 h 102"/>
              <a:gd name="T64" fmla="*/ 56 w 102"/>
              <a:gd name="T65" fmla="*/ 102 h 102"/>
              <a:gd name="T66" fmla="*/ 64 w 102"/>
              <a:gd name="T67" fmla="*/ 100 h 102"/>
              <a:gd name="T68" fmla="*/ 72 w 102"/>
              <a:gd name="T69" fmla="*/ 98 h 102"/>
              <a:gd name="T70" fmla="*/ 78 w 102"/>
              <a:gd name="T71" fmla="*/ 94 h 102"/>
              <a:gd name="T72" fmla="*/ 85 w 102"/>
              <a:gd name="T73" fmla="*/ 90 h 102"/>
              <a:gd name="T74" fmla="*/ 90 w 102"/>
              <a:gd name="T75" fmla="*/ 85 h 102"/>
              <a:gd name="T76" fmla="*/ 94 w 102"/>
              <a:gd name="T77" fmla="*/ 78 h 102"/>
              <a:gd name="T78" fmla="*/ 98 w 102"/>
              <a:gd name="T79" fmla="*/ 71 h 102"/>
              <a:gd name="T80" fmla="*/ 100 w 102"/>
              <a:gd name="T81" fmla="*/ 64 h 102"/>
              <a:gd name="T82" fmla="*/ 102 w 102"/>
              <a:gd name="T83" fmla="*/ 56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2" h="102">
                <a:moveTo>
                  <a:pt x="102" y="51"/>
                </a:moveTo>
                <a:lnTo>
                  <a:pt x="102" y="48"/>
                </a:lnTo>
                <a:lnTo>
                  <a:pt x="102" y="46"/>
                </a:lnTo>
                <a:lnTo>
                  <a:pt x="101" y="43"/>
                </a:lnTo>
                <a:lnTo>
                  <a:pt x="101" y="41"/>
                </a:lnTo>
                <a:lnTo>
                  <a:pt x="100" y="38"/>
                </a:lnTo>
                <a:lnTo>
                  <a:pt x="100" y="36"/>
                </a:lnTo>
                <a:lnTo>
                  <a:pt x="99" y="34"/>
                </a:lnTo>
                <a:lnTo>
                  <a:pt x="98" y="30"/>
                </a:lnTo>
                <a:lnTo>
                  <a:pt x="97" y="28"/>
                </a:lnTo>
                <a:lnTo>
                  <a:pt x="96" y="26"/>
                </a:lnTo>
                <a:lnTo>
                  <a:pt x="94" y="24"/>
                </a:lnTo>
                <a:lnTo>
                  <a:pt x="93" y="21"/>
                </a:lnTo>
                <a:lnTo>
                  <a:pt x="92" y="19"/>
                </a:lnTo>
                <a:lnTo>
                  <a:pt x="90" y="17"/>
                </a:lnTo>
                <a:lnTo>
                  <a:pt x="88" y="16"/>
                </a:lnTo>
                <a:lnTo>
                  <a:pt x="86" y="14"/>
                </a:lnTo>
                <a:lnTo>
                  <a:pt x="85" y="12"/>
                </a:lnTo>
                <a:lnTo>
                  <a:pt x="83" y="10"/>
                </a:lnTo>
                <a:lnTo>
                  <a:pt x="81" y="9"/>
                </a:lnTo>
                <a:lnTo>
                  <a:pt x="78" y="8"/>
                </a:lnTo>
                <a:lnTo>
                  <a:pt x="76" y="6"/>
                </a:lnTo>
                <a:lnTo>
                  <a:pt x="74" y="5"/>
                </a:lnTo>
                <a:lnTo>
                  <a:pt x="72" y="4"/>
                </a:lnTo>
                <a:lnTo>
                  <a:pt x="69" y="3"/>
                </a:lnTo>
                <a:lnTo>
                  <a:pt x="67" y="2"/>
                </a:lnTo>
                <a:lnTo>
                  <a:pt x="64" y="2"/>
                </a:lnTo>
                <a:lnTo>
                  <a:pt x="61" y="1"/>
                </a:lnTo>
                <a:lnTo>
                  <a:pt x="59" y="1"/>
                </a:lnTo>
                <a:lnTo>
                  <a:pt x="56" y="0"/>
                </a:lnTo>
                <a:lnTo>
                  <a:pt x="54" y="0"/>
                </a:lnTo>
                <a:lnTo>
                  <a:pt x="51" y="0"/>
                </a:lnTo>
                <a:lnTo>
                  <a:pt x="51" y="0"/>
                </a:lnTo>
                <a:lnTo>
                  <a:pt x="48" y="0"/>
                </a:lnTo>
                <a:lnTo>
                  <a:pt x="46" y="0"/>
                </a:lnTo>
                <a:lnTo>
                  <a:pt x="43" y="1"/>
                </a:lnTo>
                <a:lnTo>
                  <a:pt x="41" y="1"/>
                </a:lnTo>
                <a:lnTo>
                  <a:pt x="38" y="2"/>
                </a:lnTo>
                <a:lnTo>
                  <a:pt x="36" y="2"/>
                </a:lnTo>
                <a:lnTo>
                  <a:pt x="34" y="3"/>
                </a:lnTo>
                <a:lnTo>
                  <a:pt x="31" y="4"/>
                </a:lnTo>
                <a:lnTo>
                  <a:pt x="29" y="5"/>
                </a:lnTo>
                <a:lnTo>
                  <a:pt x="27" y="6"/>
                </a:lnTo>
                <a:lnTo>
                  <a:pt x="24" y="8"/>
                </a:lnTo>
                <a:lnTo>
                  <a:pt x="21" y="9"/>
                </a:lnTo>
                <a:lnTo>
                  <a:pt x="19" y="10"/>
                </a:lnTo>
                <a:lnTo>
                  <a:pt x="17" y="12"/>
                </a:lnTo>
                <a:lnTo>
                  <a:pt x="16" y="14"/>
                </a:lnTo>
                <a:lnTo>
                  <a:pt x="14" y="16"/>
                </a:lnTo>
                <a:lnTo>
                  <a:pt x="12" y="17"/>
                </a:lnTo>
                <a:lnTo>
                  <a:pt x="10" y="19"/>
                </a:lnTo>
                <a:lnTo>
                  <a:pt x="9" y="21"/>
                </a:lnTo>
                <a:lnTo>
                  <a:pt x="8" y="24"/>
                </a:lnTo>
                <a:lnTo>
                  <a:pt x="6" y="26"/>
                </a:lnTo>
                <a:lnTo>
                  <a:pt x="5" y="28"/>
                </a:lnTo>
                <a:lnTo>
                  <a:pt x="4" y="30"/>
                </a:lnTo>
                <a:lnTo>
                  <a:pt x="3" y="34"/>
                </a:lnTo>
                <a:lnTo>
                  <a:pt x="2" y="36"/>
                </a:lnTo>
                <a:lnTo>
                  <a:pt x="2" y="38"/>
                </a:lnTo>
                <a:lnTo>
                  <a:pt x="1" y="41"/>
                </a:lnTo>
                <a:lnTo>
                  <a:pt x="1" y="43"/>
                </a:lnTo>
                <a:lnTo>
                  <a:pt x="0" y="46"/>
                </a:lnTo>
                <a:lnTo>
                  <a:pt x="0" y="48"/>
                </a:lnTo>
                <a:lnTo>
                  <a:pt x="0" y="51"/>
                </a:lnTo>
                <a:lnTo>
                  <a:pt x="0" y="51"/>
                </a:lnTo>
                <a:lnTo>
                  <a:pt x="0" y="54"/>
                </a:lnTo>
                <a:lnTo>
                  <a:pt x="0" y="56"/>
                </a:lnTo>
                <a:lnTo>
                  <a:pt x="1" y="59"/>
                </a:lnTo>
                <a:lnTo>
                  <a:pt x="1" y="61"/>
                </a:lnTo>
                <a:lnTo>
                  <a:pt x="2" y="64"/>
                </a:lnTo>
                <a:lnTo>
                  <a:pt x="2" y="66"/>
                </a:lnTo>
                <a:lnTo>
                  <a:pt x="3" y="68"/>
                </a:lnTo>
                <a:lnTo>
                  <a:pt x="4" y="71"/>
                </a:lnTo>
                <a:lnTo>
                  <a:pt x="5" y="74"/>
                </a:lnTo>
                <a:lnTo>
                  <a:pt x="6" y="76"/>
                </a:lnTo>
                <a:lnTo>
                  <a:pt x="8" y="78"/>
                </a:lnTo>
                <a:lnTo>
                  <a:pt x="9" y="81"/>
                </a:lnTo>
                <a:lnTo>
                  <a:pt x="10" y="83"/>
                </a:lnTo>
                <a:lnTo>
                  <a:pt x="12" y="85"/>
                </a:lnTo>
                <a:lnTo>
                  <a:pt x="14" y="86"/>
                </a:lnTo>
                <a:lnTo>
                  <a:pt x="16" y="88"/>
                </a:lnTo>
                <a:lnTo>
                  <a:pt x="17" y="90"/>
                </a:lnTo>
                <a:lnTo>
                  <a:pt x="19" y="92"/>
                </a:lnTo>
                <a:lnTo>
                  <a:pt x="21" y="93"/>
                </a:lnTo>
                <a:lnTo>
                  <a:pt x="24" y="94"/>
                </a:lnTo>
                <a:lnTo>
                  <a:pt x="27" y="96"/>
                </a:lnTo>
                <a:lnTo>
                  <a:pt x="29" y="97"/>
                </a:lnTo>
                <a:lnTo>
                  <a:pt x="31" y="98"/>
                </a:lnTo>
                <a:lnTo>
                  <a:pt x="34" y="99"/>
                </a:lnTo>
                <a:lnTo>
                  <a:pt x="36" y="100"/>
                </a:lnTo>
                <a:lnTo>
                  <a:pt x="38" y="100"/>
                </a:lnTo>
                <a:lnTo>
                  <a:pt x="41" y="101"/>
                </a:lnTo>
                <a:lnTo>
                  <a:pt x="43" y="101"/>
                </a:lnTo>
                <a:lnTo>
                  <a:pt x="46" y="102"/>
                </a:lnTo>
                <a:lnTo>
                  <a:pt x="48" y="102"/>
                </a:lnTo>
                <a:lnTo>
                  <a:pt x="51" y="102"/>
                </a:lnTo>
                <a:lnTo>
                  <a:pt x="51" y="102"/>
                </a:lnTo>
                <a:lnTo>
                  <a:pt x="54" y="102"/>
                </a:lnTo>
                <a:lnTo>
                  <a:pt x="56" y="102"/>
                </a:lnTo>
                <a:lnTo>
                  <a:pt x="59" y="101"/>
                </a:lnTo>
                <a:lnTo>
                  <a:pt x="61" y="101"/>
                </a:lnTo>
                <a:lnTo>
                  <a:pt x="64" y="100"/>
                </a:lnTo>
                <a:lnTo>
                  <a:pt x="67" y="100"/>
                </a:lnTo>
                <a:lnTo>
                  <a:pt x="69" y="99"/>
                </a:lnTo>
                <a:lnTo>
                  <a:pt x="72" y="98"/>
                </a:lnTo>
                <a:lnTo>
                  <a:pt x="74" y="97"/>
                </a:lnTo>
                <a:lnTo>
                  <a:pt x="76" y="96"/>
                </a:lnTo>
                <a:lnTo>
                  <a:pt x="78" y="94"/>
                </a:lnTo>
                <a:lnTo>
                  <a:pt x="81" y="93"/>
                </a:lnTo>
                <a:lnTo>
                  <a:pt x="83" y="92"/>
                </a:lnTo>
                <a:lnTo>
                  <a:pt x="85" y="90"/>
                </a:lnTo>
                <a:lnTo>
                  <a:pt x="86" y="88"/>
                </a:lnTo>
                <a:lnTo>
                  <a:pt x="88" y="86"/>
                </a:lnTo>
                <a:lnTo>
                  <a:pt x="90" y="85"/>
                </a:lnTo>
                <a:lnTo>
                  <a:pt x="92" y="83"/>
                </a:lnTo>
                <a:lnTo>
                  <a:pt x="93" y="81"/>
                </a:lnTo>
                <a:lnTo>
                  <a:pt x="94" y="78"/>
                </a:lnTo>
                <a:lnTo>
                  <a:pt x="96" y="76"/>
                </a:lnTo>
                <a:lnTo>
                  <a:pt x="97" y="74"/>
                </a:lnTo>
                <a:lnTo>
                  <a:pt x="98" y="71"/>
                </a:lnTo>
                <a:lnTo>
                  <a:pt x="99" y="68"/>
                </a:lnTo>
                <a:lnTo>
                  <a:pt x="100" y="66"/>
                </a:lnTo>
                <a:lnTo>
                  <a:pt x="100" y="64"/>
                </a:lnTo>
                <a:lnTo>
                  <a:pt x="101" y="61"/>
                </a:lnTo>
                <a:lnTo>
                  <a:pt x="101" y="59"/>
                </a:lnTo>
                <a:lnTo>
                  <a:pt x="102" y="56"/>
                </a:lnTo>
                <a:lnTo>
                  <a:pt x="102" y="54"/>
                </a:lnTo>
                <a:lnTo>
                  <a:pt x="102" y="5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00" name="Freeform 72"/>
          <p:cNvSpPr>
            <a:spLocks/>
          </p:cNvSpPr>
          <p:nvPr/>
        </p:nvSpPr>
        <p:spPr bwMode="auto">
          <a:xfrm>
            <a:off x="2046288" y="3902075"/>
            <a:ext cx="31750" cy="33338"/>
          </a:xfrm>
          <a:custGeom>
            <a:avLst/>
            <a:gdLst>
              <a:gd name="T0" fmla="*/ 46 w 102"/>
              <a:gd name="T1" fmla="*/ 102 h 102"/>
              <a:gd name="T2" fmla="*/ 36 w 102"/>
              <a:gd name="T3" fmla="*/ 100 h 102"/>
              <a:gd name="T4" fmla="*/ 27 w 102"/>
              <a:gd name="T5" fmla="*/ 96 h 102"/>
              <a:gd name="T6" fmla="*/ 18 w 102"/>
              <a:gd name="T7" fmla="*/ 91 h 102"/>
              <a:gd name="T8" fmla="*/ 11 w 102"/>
              <a:gd name="T9" fmla="*/ 84 h 102"/>
              <a:gd name="T10" fmla="*/ 6 w 102"/>
              <a:gd name="T11" fmla="*/ 76 h 102"/>
              <a:gd name="T12" fmla="*/ 2 w 102"/>
              <a:gd name="T13" fmla="*/ 66 h 102"/>
              <a:gd name="T14" fmla="*/ 0 w 102"/>
              <a:gd name="T15" fmla="*/ 56 h 102"/>
              <a:gd name="T16" fmla="*/ 0 w 102"/>
              <a:gd name="T17" fmla="*/ 46 h 102"/>
              <a:gd name="T18" fmla="*/ 2 w 102"/>
              <a:gd name="T19" fmla="*/ 36 h 102"/>
              <a:gd name="T20" fmla="*/ 6 w 102"/>
              <a:gd name="T21" fmla="*/ 26 h 102"/>
              <a:gd name="T22" fmla="*/ 11 w 102"/>
              <a:gd name="T23" fmla="*/ 18 h 102"/>
              <a:gd name="T24" fmla="*/ 18 w 102"/>
              <a:gd name="T25" fmla="*/ 11 h 102"/>
              <a:gd name="T26" fmla="*/ 27 w 102"/>
              <a:gd name="T27" fmla="*/ 6 h 102"/>
              <a:gd name="T28" fmla="*/ 36 w 102"/>
              <a:gd name="T29" fmla="*/ 2 h 102"/>
              <a:gd name="T30" fmla="*/ 46 w 102"/>
              <a:gd name="T31" fmla="*/ 0 h 102"/>
              <a:gd name="T32" fmla="*/ 56 w 102"/>
              <a:gd name="T33" fmla="*/ 0 h 102"/>
              <a:gd name="T34" fmla="*/ 67 w 102"/>
              <a:gd name="T35" fmla="*/ 2 h 102"/>
              <a:gd name="T36" fmla="*/ 76 w 102"/>
              <a:gd name="T37" fmla="*/ 6 h 102"/>
              <a:gd name="T38" fmla="*/ 84 w 102"/>
              <a:gd name="T39" fmla="*/ 11 h 102"/>
              <a:gd name="T40" fmla="*/ 91 w 102"/>
              <a:gd name="T41" fmla="*/ 18 h 102"/>
              <a:gd name="T42" fmla="*/ 96 w 102"/>
              <a:gd name="T43" fmla="*/ 26 h 102"/>
              <a:gd name="T44" fmla="*/ 100 w 102"/>
              <a:gd name="T45" fmla="*/ 36 h 102"/>
              <a:gd name="T46" fmla="*/ 102 w 102"/>
              <a:gd name="T47" fmla="*/ 46 h 102"/>
              <a:gd name="T48" fmla="*/ 102 w 102"/>
              <a:gd name="T49" fmla="*/ 56 h 102"/>
              <a:gd name="T50" fmla="*/ 100 w 102"/>
              <a:gd name="T51" fmla="*/ 66 h 102"/>
              <a:gd name="T52" fmla="*/ 96 w 102"/>
              <a:gd name="T53" fmla="*/ 76 h 102"/>
              <a:gd name="T54" fmla="*/ 91 w 102"/>
              <a:gd name="T55" fmla="*/ 84 h 102"/>
              <a:gd name="T56" fmla="*/ 84 w 102"/>
              <a:gd name="T57" fmla="*/ 91 h 102"/>
              <a:gd name="T58" fmla="*/ 76 w 102"/>
              <a:gd name="T59" fmla="*/ 96 h 102"/>
              <a:gd name="T60" fmla="*/ 67 w 102"/>
              <a:gd name="T61" fmla="*/ 100 h 102"/>
              <a:gd name="T62" fmla="*/ 56 w 102"/>
              <a:gd name="T63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2" h="102">
                <a:moveTo>
                  <a:pt x="51" y="102"/>
                </a:moveTo>
                <a:lnTo>
                  <a:pt x="46" y="102"/>
                </a:lnTo>
                <a:lnTo>
                  <a:pt x="41" y="101"/>
                </a:lnTo>
                <a:lnTo>
                  <a:pt x="36" y="100"/>
                </a:lnTo>
                <a:lnTo>
                  <a:pt x="32" y="98"/>
                </a:lnTo>
                <a:lnTo>
                  <a:pt x="27" y="96"/>
                </a:lnTo>
                <a:lnTo>
                  <a:pt x="22" y="93"/>
                </a:lnTo>
                <a:lnTo>
                  <a:pt x="18" y="91"/>
                </a:lnTo>
                <a:lnTo>
                  <a:pt x="15" y="87"/>
                </a:lnTo>
                <a:lnTo>
                  <a:pt x="11" y="84"/>
                </a:lnTo>
                <a:lnTo>
                  <a:pt x="9" y="80"/>
                </a:lnTo>
                <a:lnTo>
                  <a:pt x="6" y="76"/>
                </a:lnTo>
                <a:lnTo>
                  <a:pt x="4" y="70"/>
                </a:lnTo>
                <a:lnTo>
                  <a:pt x="2" y="66"/>
                </a:lnTo>
                <a:lnTo>
                  <a:pt x="1" y="61"/>
                </a:lnTo>
                <a:lnTo>
                  <a:pt x="0" y="56"/>
                </a:lnTo>
                <a:lnTo>
                  <a:pt x="0" y="51"/>
                </a:lnTo>
                <a:lnTo>
                  <a:pt x="0" y="46"/>
                </a:lnTo>
                <a:lnTo>
                  <a:pt x="1" y="41"/>
                </a:lnTo>
                <a:lnTo>
                  <a:pt x="2" y="36"/>
                </a:lnTo>
                <a:lnTo>
                  <a:pt x="4" y="31"/>
                </a:lnTo>
                <a:lnTo>
                  <a:pt x="6" y="26"/>
                </a:lnTo>
                <a:lnTo>
                  <a:pt x="9" y="22"/>
                </a:lnTo>
                <a:lnTo>
                  <a:pt x="11" y="18"/>
                </a:lnTo>
                <a:lnTo>
                  <a:pt x="15" y="15"/>
                </a:lnTo>
                <a:lnTo>
                  <a:pt x="18" y="11"/>
                </a:lnTo>
                <a:lnTo>
                  <a:pt x="22" y="9"/>
                </a:lnTo>
                <a:lnTo>
                  <a:pt x="27" y="6"/>
                </a:lnTo>
                <a:lnTo>
                  <a:pt x="32" y="4"/>
                </a:lnTo>
                <a:lnTo>
                  <a:pt x="36" y="2"/>
                </a:lnTo>
                <a:lnTo>
                  <a:pt x="41" y="1"/>
                </a:lnTo>
                <a:lnTo>
                  <a:pt x="46" y="0"/>
                </a:lnTo>
                <a:lnTo>
                  <a:pt x="51" y="0"/>
                </a:lnTo>
                <a:lnTo>
                  <a:pt x="56" y="0"/>
                </a:lnTo>
                <a:lnTo>
                  <a:pt x="61" y="1"/>
                </a:lnTo>
                <a:lnTo>
                  <a:pt x="67" y="2"/>
                </a:lnTo>
                <a:lnTo>
                  <a:pt x="71" y="4"/>
                </a:lnTo>
                <a:lnTo>
                  <a:pt x="76" y="6"/>
                </a:lnTo>
                <a:lnTo>
                  <a:pt x="80" y="9"/>
                </a:lnTo>
                <a:lnTo>
                  <a:pt x="84" y="11"/>
                </a:lnTo>
                <a:lnTo>
                  <a:pt x="87" y="15"/>
                </a:lnTo>
                <a:lnTo>
                  <a:pt x="91" y="18"/>
                </a:lnTo>
                <a:lnTo>
                  <a:pt x="93" y="22"/>
                </a:lnTo>
                <a:lnTo>
                  <a:pt x="96" y="26"/>
                </a:lnTo>
                <a:lnTo>
                  <a:pt x="98" y="31"/>
                </a:lnTo>
                <a:lnTo>
                  <a:pt x="100" y="36"/>
                </a:lnTo>
                <a:lnTo>
                  <a:pt x="101" y="41"/>
                </a:lnTo>
                <a:lnTo>
                  <a:pt x="102" y="46"/>
                </a:lnTo>
                <a:lnTo>
                  <a:pt x="102" y="51"/>
                </a:lnTo>
                <a:lnTo>
                  <a:pt x="102" y="56"/>
                </a:lnTo>
                <a:lnTo>
                  <a:pt x="101" y="61"/>
                </a:lnTo>
                <a:lnTo>
                  <a:pt x="100" y="66"/>
                </a:lnTo>
                <a:lnTo>
                  <a:pt x="98" y="70"/>
                </a:lnTo>
                <a:lnTo>
                  <a:pt x="96" y="76"/>
                </a:lnTo>
                <a:lnTo>
                  <a:pt x="93" y="80"/>
                </a:lnTo>
                <a:lnTo>
                  <a:pt x="91" y="84"/>
                </a:lnTo>
                <a:lnTo>
                  <a:pt x="87" y="87"/>
                </a:lnTo>
                <a:lnTo>
                  <a:pt x="84" y="91"/>
                </a:lnTo>
                <a:lnTo>
                  <a:pt x="80" y="93"/>
                </a:lnTo>
                <a:lnTo>
                  <a:pt x="76" y="96"/>
                </a:lnTo>
                <a:lnTo>
                  <a:pt x="71" y="98"/>
                </a:lnTo>
                <a:lnTo>
                  <a:pt x="67" y="100"/>
                </a:lnTo>
                <a:lnTo>
                  <a:pt x="61" y="101"/>
                </a:lnTo>
                <a:lnTo>
                  <a:pt x="56" y="102"/>
                </a:lnTo>
                <a:lnTo>
                  <a:pt x="51" y="102"/>
                </a:lnTo>
              </a:path>
            </a:pathLst>
          </a:custGeom>
          <a:solidFill>
            <a:schemeClr val="tx1"/>
          </a:solidFill>
          <a:ln w="12700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endParaRPr lang="en-US"/>
          </a:p>
        </p:txBody>
      </p:sp>
      <p:sp>
        <p:nvSpPr>
          <p:cNvPr id="176201" name="Rectangle 73"/>
          <p:cNvSpPr>
            <a:spLocks noChangeArrowheads="1"/>
          </p:cNvSpPr>
          <p:nvPr/>
        </p:nvSpPr>
        <p:spPr bwMode="auto">
          <a:xfrm>
            <a:off x="5205413" y="2470150"/>
            <a:ext cx="3386137" cy="2116138"/>
          </a:xfrm>
          <a:prstGeom prst="rect">
            <a:avLst/>
          </a:prstGeom>
          <a:solidFill>
            <a:srgbClr val="E6E6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02" name="Freeform 74"/>
          <p:cNvSpPr>
            <a:spLocks/>
          </p:cNvSpPr>
          <p:nvPr/>
        </p:nvSpPr>
        <p:spPr bwMode="auto">
          <a:xfrm>
            <a:off x="5205413" y="2470150"/>
            <a:ext cx="3386137" cy="2116138"/>
          </a:xfrm>
          <a:custGeom>
            <a:avLst/>
            <a:gdLst>
              <a:gd name="T0" fmla="*/ 5332 w 10665"/>
              <a:gd name="T1" fmla="*/ 6666 h 6666"/>
              <a:gd name="T2" fmla="*/ 0 w 10665"/>
              <a:gd name="T3" fmla="*/ 6666 h 6666"/>
              <a:gd name="T4" fmla="*/ 0 w 10665"/>
              <a:gd name="T5" fmla="*/ 0 h 6666"/>
              <a:gd name="T6" fmla="*/ 10665 w 10665"/>
              <a:gd name="T7" fmla="*/ 0 h 6666"/>
              <a:gd name="T8" fmla="*/ 10665 w 10665"/>
              <a:gd name="T9" fmla="*/ 6666 h 6666"/>
              <a:gd name="T10" fmla="*/ 5332 w 10665"/>
              <a:gd name="T11" fmla="*/ 6666 h 66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665" h="6666">
                <a:moveTo>
                  <a:pt x="5332" y="6666"/>
                </a:moveTo>
                <a:lnTo>
                  <a:pt x="0" y="6666"/>
                </a:lnTo>
                <a:lnTo>
                  <a:pt x="0" y="0"/>
                </a:lnTo>
                <a:lnTo>
                  <a:pt x="10665" y="0"/>
                </a:lnTo>
                <a:lnTo>
                  <a:pt x="10665" y="6666"/>
                </a:lnTo>
                <a:lnTo>
                  <a:pt x="5332" y="666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03" name="Line 75"/>
          <p:cNvSpPr>
            <a:spLocks noChangeShapeType="1"/>
          </p:cNvSpPr>
          <p:nvPr/>
        </p:nvSpPr>
        <p:spPr bwMode="auto">
          <a:xfrm>
            <a:off x="5432425" y="3251200"/>
            <a:ext cx="13033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04" name="Line 76"/>
          <p:cNvSpPr>
            <a:spLocks noChangeShapeType="1"/>
          </p:cNvSpPr>
          <p:nvPr/>
        </p:nvSpPr>
        <p:spPr bwMode="auto">
          <a:xfrm>
            <a:off x="5432425" y="3935413"/>
            <a:ext cx="130333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05" name="Line 77"/>
          <p:cNvSpPr>
            <a:spLocks noChangeShapeType="1"/>
          </p:cNvSpPr>
          <p:nvPr/>
        </p:nvSpPr>
        <p:spPr bwMode="auto">
          <a:xfrm>
            <a:off x="6735763" y="3251200"/>
            <a:ext cx="1587" cy="6842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06" name="Rectangle 78"/>
          <p:cNvSpPr>
            <a:spLocks noChangeArrowheads="1"/>
          </p:cNvSpPr>
          <p:nvPr/>
        </p:nvSpPr>
        <p:spPr bwMode="auto">
          <a:xfrm>
            <a:off x="5438775" y="4002088"/>
            <a:ext cx="1228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000">
                <a:solidFill>
                  <a:srgbClr val="000000"/>
                </a:solidFill>
              </a:rPr>
              <a:t>wait queue</a:t>
            </a:r>
            <a:endParaRPr lang="en-US" altLang="en-US"/>
          </a:p>
        </p:txBody>
      </p:sp>
      <p:sp>
        <p:nvSpPr>
          <p:cNvPr id="176207" name="Freeform 79"/>
          <p:cNvSpPr>
            <a:spLocks/>
          </p:cNvSpPr>
          <p:nvPr/>
        </p:nvSpPr>
        <p:spPr bwMode="auto">
          <a:xfrm>
            <a:off x="6962775" y="2697163"/>
            <a:ext cx="1465263" cy="1660525"/>
          </a:xfrm>
          <a:custGeom>
            <a:avLst/>
            <a:gdLst>
              <a:gd name="T0" fmla="*/ 2307 w 4615"/>
              <a:gd name="T1" fmla="*/ 5230 h 5230"/>
              <a:gd name="T2" fmla="*/ 0 w 4615"/>
              <a:gd name="T3" fmla="*/ 5230 h 5230"/>
              <a:gd name="T4" fmla="*/ 0 w 4615"/>
              <a:gd name="T5" fmla="*/ 0 h 5230"/>
              <a:gd name="T6" fmla="*/ 4615 w 4615"/>
              <a:gd name="T7" fmla="*/ 0 h 5230"/>
              <a:gd name="T8" fmla="*/ 4615 w 4615"/>
              <a:gd name="T9" fmla="*/ 5230 h 5230"/>
              <a:gd name="T10" fmla="*/ 2307 w 4615"/>
              <a:gd name="T11" fmla="*/ 5230 h 5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615" h="5230">
                <a:moveTo>
                  <a:pt x="2307" y="5230"/>
                </a:moveTo>
                <a:lnTo>
                  <a:pt x="0" y="5230"/>
                </a:lnTo>
                <a:lnTo>
                  <a:pt x="0" y="0"/>
                </a:lnTo>
                <a:lnTo>
                  <a:pt x="4615" y="0"/>
                </a:lnTo>
                <a:lnTo>
                  <a:pt x="4615" y="5230"/>
                </a:lnTo>
                <a:lnTo>
                  <a:pt x="2307" y="523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08" name="Rectangle 80"/>
          <p:cNvSpPr>
            <a:spLocks noChangeArrowheads="1"/>
          </p:cNvSpPr>
          <p:nvPr/>
        </p:nvSpPr>
        <p:spPr bwMode="auto">
          <a:xfrm>
            <a:off x="5222875" y="2149475"/>
            <a:ext cx="121285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200"/>
              <a:t>scheduler</a:t>
            </a:r>
            <a:endParaRPr lang="en-US" alt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3081338" y="2357438"/>
            <a:ext cx="2449512" cy="1154112"/>
            <a:chOff x="3081338" y="2357438"/>
            <a:chExt cx="2449512" cy="1154112"/>
          </a:xfrm>
          <a:solidFill>
            <a:srgbClr val="00B0F0"/>
          </a:solidFill>
        </p:grpSpPr>
        <p:sp>
          <p:nvSpPr>
            <p:cNvPr id="176209" name="Freeform 81"/>
            <p:cNvSpPr>
              <a:spLocks/>
            </p:cNvSpPr>
            <p:nvPr/>
          </p:nvSpPr>
          <p:spPr bwMode="auto">
            <a:xfrm>
              <a:off x="5300663" y="3352800"/>
              <a:ext cx="230187" cy="158750"/>
            </a:xfrm>
            <a:custGeom>
              <a:avLst/>
              <a:gdLst>
                <a:gd name="T0" fmla="*/ 725 w 725"/>
                <a:gd name="T1" fmla="*/ 501 h 501"/>
                <a:gd name="T2" fmla="*/ 0 w 725"/>
                <a:gd name="T3" fmla="*/ 417 h 501"/>
                <a:gd name="T4" fmla="*/ 195 w 725"/>
                <a:gd name="T5" fmla="*/ 0 h 501"/>
                <a:gd name="T6" fmla="*/ 725 w 725"/>
                <a:gd name="T7" fmla="*/ 501 h 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5" h="501">
                  <a:moveTo>
                    <a:pt x="725" y="501"/>
                  </a:moveTo>
                  <a:lnTo>
                    <a:pt x="0" y="417"/>
                  </a:lnTo>
                  <a:lnTo>
                    <a:pt x="195" y="0"/>
                  </a:lnTo>
                  <a:lnTo>
                    <a:pt x="725" y="5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210" name="Freeform 82"/>
            <p:cNvSpPr>
              <a:spLocks/>
            </p:cNvSpPr>
            <p:nvPr/>
          </p:nvSpPr>
          <p:spPr bwMode="auto">
            <a:xfrm>
              <a:off x="3081338" y="2357438"/>
              <a:ext cx="2297112" cy="1095375"/>
            </a:xfrm>
            <a:custGeom>
              <a:avLst/>
              <a:gdLst>
                <a:gd name="T0" fmla="*/ 43 w 7233"/>
                <a:gd name="T1" fmla="*/ 0 h 3447"/>
                <a:gd name="T2" fmla="*/ 7233 w 7233"/>
                <a:gd name="T3" fmla="*/ 3354 h 3447"/>
                <a:gd name="T4" fmla="*/ 7190 w 7233"/>
                <a:gd name="T5" fmla="*/ 3447 h 3447"/>
                <a:gd name="T6" fmla="*/ 0 w 7233"/>
                <a:gd name="T7" fmla="*/ 92 h 3447"/>
                <a:gd name="T8" fmla="*/ 43 w 7233"/>
                <a:gd name="T9" fmla="*/ 0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33" h="3447">
                  <a:moveTo>
                    <a:pt x="43" y="0"/>
                  </a:moveTo>
                  <a:lnTo>
                    <a:pt x="7233" y="3354"/>
                  </a:lnTo>
                  <a:lnTo>
                    <a:pt x="7190" y="3447"/>
                  </a:lnTo>
                  <a:lnTo>
                    <a:pt x="0" y="92"/>
                  </a:lnTo>
                  <a:lnTo>
                    <a:pt x="4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קבוצה 4"/>
          <p:cNvGrpSpPr/>
          <p:nvPr/>
        </p:nvGrpSpPr>
        <p:grpSpPr>
          <a:xfrm>
            <a:off x="3079750" y="3675063"/>
            <a:ext cx="2451100" cy="1316037"/>
            <a:chOff x="3079750" y="3675063"/>
            <a:chExt cx="2451100" cy="1316037"/>
          </a:xfrm>
          <a:solidFill>
            <a:srgbClr val="00B0F0"/>
          </a:solidFill>
        </p:grpSpPr>
        <p:sp>
          <p:nvSpPr>
            <p:cNvPr id="176211" name="Freeform 83"/>
            <p:cNvSpPr>
              <a:spLocks/>
            </p:cNvSpPr>
            <p:nvPr/>
          </p:nvSpPr>
          <p:spPr bwMode="auto">
            <a:xfrm>
              <a:off x="5302250" y="3675063"/>
              <a:ext cx="228600" cy="168275"/>
            </a:xfrm>
            <a:custGeom>
              <a:avLst/>
              <a:gdLst>
                <a:gd name="T0" fmla="*/ 719 w 719"/>
                <a:gd name="T1" fmla="*/ 0 h 529"/>
                <a:gd name="T2" fmla="*/ 217 w 719"/>
                <a:gd name="T3" fmla="*/ 529 h 529"/>
                <a:gd name="T4" fmla="*/ 0 w 719"/>
                <a:gd name="T5" fmla="*/ 122 h 529"/>
                <a:gd name="T6" fmla="*/ 719 w 719"/>
                <a:gd name="T7" fmla="*/ 0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9" h="529">
                  <a:moveTo>
                    <a:pt x="719" y="0"/>
                  </a:moveTo>
                  <a:lnTo>
                    <a:pt x="217" y="529"/>
                  </a:lnTo>
                  <a:lnTo>
                    <a:pt x="0" y="122"/>
                  </a:lnTo>
                  <a:lnTo>
                    <a:pt x="7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212" name="Freeform 84"/>
            <p:cNvSpPr>
              <a:spLocks/>
            </p:cNvSpPr>
            <p:nvPr/>
          </p:nvSpPr>
          <p:spPr bwMode="auto">
            <a:xfrm>
              <a:off x="3079750" y="3743325"/>
              <a:ext cx="2303463" cy="1247775"/>
            </a:xfrm>
            <a:custGeom>
              <a:avLst/>
              <a:gdLst>
                <a:gd name="T0" fmla="*/ 0 w 7252"/>
                <a:gd name="T1" fmla="*/ 3842 h 3932"/>
                <a:gd name="T2" fmla="*/ 7203 w 7252"/>
                <a:gd name="T3" fmla="*/ 0 h 3932"/>
                <a:gd name="T4" fmla="*/ 7252 w 7252"/>
                <a:gd name="T5" fmla="*/ 90 h 3932"/>
                <a:gd name="T6" fmla="*/ 49 w 7252"/>
                <a:gd name="T7" fmla="*/ 3932 h 3932"/>
                <a:gd name="T8" fmla="*/ 0 w 7252"/>
                <a:gd name="T9" fmla="*/ 3842 h 3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52" h="3932">
                  <a:moveTo>
                    <a:pt x="0" y="3842"/>
                  </a:moveTo>
                  <a:lnTo>
                    <a:pt x="7203" y="0"/>
                  </a:lnTo>
                  <a:lnTo>
                    <a:pt x="7252" y="90"/>
                  </a:lnTo>
                  <a:lnTo>
                    <a:pt x="49" y="3932"/>
                  </a:lnTo>
                  <a:lnTo>
                    <a:pt x="0" y="38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6213" name="Rectangle 85"/>
          <p:cNvSpPr>
            <a:spLocks noChangeArrowheads="1"/>
          </p:cNvSpPr>
          <p:nvPr/>
        </p:nvSpPr>
        <p:spPr bwMode="auto">
          <a:xfrm>
            <a:off x="4586288" y="2860675"/>
            <a:ext cx="487362" cy="163513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14" name="Freeform 86"/>
          <p:cNvSpPr>
            <a:spLocks/>
          </p:cNvSpPr>
          <p:nvPr/>
        </p:nvSpPr>
        <p:spPr bwMode="auto">
          <a:xfrm>
            <a:off x="4586288" y="2860675"/>
            <a:ext cx="487362" cy="163513"/>
          </a:xfrm>
          <a:custGeom>
            <a:avLst/>
            <a:gdLst>
              <a:gd name="T0" fmla="*/ 769 w 1538"/>
              <a:gd name="T1" fmla="*/ 513 h 513"/>
              <a:gd name="T2" fmla="*/ 0 w 1538"/>
              <a:gd name="T3" fmla="*/ 513 h 513"/>
              <a:gd name="T4" fmla="*/ 0 w 1538"/>
              <a:gd name="T5" fmla="*/ 0 h 513"/>
              <a:gd name="T6" fmla="*/ 1538 w 1538"/>
              <a:gd name="T7" fmla="*/ 0 h 513"/>
              <a:gd name="T8" fmla="*/ 1538 w 1538"/>
              <a:gd name="T9" fmla="*/ 513 h 513"/>
              <a:gd name="T10" fmla="*/ 769 w 1538"/>
              <a:gd name="T11" fmla="*/ 513 h 5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38" h="513">
                <a:moveTo>
                  <a:pt x="769" y="513"/>
                </a:moveTo>
                <a:lnTo>
                  <a:pt x="0" y="513"/>
                </a:lnTo>
                <a:lnTo>
                  <a:pt x="0" y="0"/>
                </a:lnTo>
                <a:lnTo>
                  <a:pt x="1538" y="0"/>
                </a:lnTo>
                <a:lnTo>
                  <a:pt x="1538" y="513"/>
                </a:lnTo>
                <a:lnTo>
                  <a:pt x="769" y="513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15" name="Rectangle 87"/>
          <p:cNvSpPr>
            <a:spLocks noChangeArrowheads="1"/>
          </p:cNvSpPr>
          <p:nvPr/>
        </p:nvSpPr>
        <p:spPr bwMode="auto">
          <a:xfrm>
            <a:off x="4495800" y="3627438"/>
            <a:ext cx="195263" cy="455612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16" name="Rectangle 88"/>
          <p:cNvSpPr>
            <a:spLocks noChangeArrowheads="1"/>
          </p:cNvSpPr>
          <p:nvPr/>
        </p:nvSpPr>
        <p:spPr bwMode="auto">
          <a:xfrm>
            <a:off x="6343650" y="3349625"/>
            <a:ext cx="327025" cy="520700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17" name="Freeform 89"/>
          <p:cNvSpPr>
            <a:spLocks/>
          </p:cNvSpPr>
          <p:nvPr/>
        </p:nvSpPr>
        <p:spPr bwMode="auto">
          <a:xfrm>
            <a:off x="6343650" y="3349625"/>
            <a:ext cx="327025" cy="520700"/>
          </a:xfrm>
          <a:custGeom>
            <a:avLst/>
            <a:gdLst>
              <a:gd name="T0" fmla="*/ 514 w 1028"/>
              <a:gd name="T1" fmla="*/ 1641 h 1641"/>
              <a:gd name="T2" fmla="*/ 0 w 1028"/>
              <a:gd name="T3" fmla="*/ 1641 h 1641"/>
              <a:gd name="T4" fmla="*/ 0 w 1028"/>
              <a:gd name="T5" fmla="*/ 0 h 1641"/>
              <a:gd name="T6" fmla="*/ 1028 w 1028"/>
              <a:gd name="T7" fmla="*/ 0 h 1641"/>
              <a:gd name="T8" fmla="*/ 1028 w 1028"/>
              <a:gd name="T9" fmla="*/ 1641 h 1641"/>
              <a:gd name="T10" fmla="*/ 514 w 1028"/>
              <a:gd name="T11" fmla="*/ 1641 h 16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28" h="1641">
                <a:moveTo>
                  <a:pt x="514" y="1641"/>
                </a:moveTo>
                <a:lnTo>
                  <a:pt x="0" y="1641"/>
                </a:lnTo>
                <a:lnTo>
                  <a:pt x="0" y="0"/>
                </a:lnTo>
                <a:lnTo>
                  <a:pt x="1028" y="0"/>
                </a:lnTo>
                <a:lnTo>
                  <a:pt x="1028" y="1641"/>
                </a:lnTo>
                <a:lnTo>
                  <a:pt x="514" y="1641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18" name="Rectangle 90"/>
          <p:cNvSpPr>
            <a:spLocks noChangeArrowheads="1"/>
          </p:cNvSpPr>
          <p:nvPr/>
        </p:nvSpPr>
        <p:spPr bwMode="auto">
          <a:xfrm>
            <a:off x="5692775" y="3446463"/>
            <a:ext cx="554038" cy="228600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19" name="Freeform 91"/>
          <p:cNvSpPr>
            <a:spLocks/>
          </p:cNvSpPr>
          <p:nvPr/>
        </p:nvSpPr>
        <p:spPr bwMode="auto">
          <a:xfrm>
            <a:off x="5692775" y="3446463"/>
            <a:ext cx="554038" cy="228600"/>
          </a:xfrm>
          <a:custGeom>
            <a:avLst/>
            <a:gdLst>
              <a:gd name="T0" fmla="*/ 872 w 1743"/>
              <a:gd name="T1" fmla="*/ 718 h 718"/>
              <a:gd name="T2" fmla="*/ 0 w 1743"/>
              <a:gd name="T3" fmla="*/ 718 h 718"/>
              <a:gd name="T4" fmla="*/ 0 w 1743"/>
              <a:gd name="T5" fmla="*/ 0 h 718"/>
              <a:gd name="T6" fmla="*/ 1743 w 1743"/>
              <a:gd name="T7" fmla="*/ 0 h 718"/>
              <a:gd name="T8" fmla="*/ 1743 w 1743"/>
              <a:gd name="T9" fmla="*/ 718 h 718"/>
              <a:gd name="T10" fmla="*/ 872 w 1743"/>
              <a:gd name="T11" fmla="*/ 718 h 7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43" h="718">
                <a:moveTo>
                  <a:pt x="872" y="718"/>
                </a:moveTo>
                <a:lnTo>
                  <a:pt x="0" y="718"/>
                </a:lnTo>
                <a:lnTo>
                  <a:pt x="0" y="0"/>
                </a:lnTo>
                <a:lnTo>
                  <a:pt x="1743" y="0"/>
                </a:lnTo>
                <a:lnTo>
                  <a:pt x="1743" y="718"/>
                </a:lnTo>
                <a:lnTo>
                  <a:pt x="872" y="718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20" name="Rectangle 92"/>
          <p:cNvSpPr>
            <a:spLocks noChangeArrowheads="1"/>
          </p:cNvSpPr>
          <p:nvPr/>
        </p:nvSpPr>
        <p:spPr bwMode="auto">
          <a:xfrm>
            <a:off x="7061200" y="3740150"/>
            <a:ext cx="260350" cy="520700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21" name="Freeform 93"/>
          <p:cNvSpPr>
            <a:spLocks/>
          </p:cNvSpPr>
          <p:nvPr/>
        </p:nvSpPr>
        <p:spPr bwMode="auto">
          <a:xfrm>
            <a:off x="7061200" y="3740150"/>
            <a:ext cx="260350" cy="520700"/>
          </a:xfrm>
          <a:custGeom>
            <a:avLst/>
            <a:gdLst>
              <a:gd name="T0" fmla="*/ 410 w 821"/>
              <a:gd name="T1" fmla="*/ 1641 h 1641"/>
              <a:gd name="T2" fmla="*/ 0 w 821"/>
              <a:gd name="T3" fmla="*/ 1641 h 1641"/>
              <a:gd name="T4" fmla="*/ 0 w 821"/>
              <a:gd name="T5" fmla="*/ 0 h 1641"/>
              <a:gd name="T6" fmla="*/ 821 w 821"/>
              <a:gd name="T7" fmla="*/ 0 h 1641"/>
              <a:gd name="T8" fmla="*/ 821 w 821"/>
              <a:gd name="T9" fmla="*/ 1641 h 1641"/>
              <a:gd name="T10" fmla="*/ 410 w 821"/>
              <a:gd name="T11" fmla="*/ 1641 h 16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1" h="1641">
                <a:moveTo>
                  <a:pt x="410" y="1641"/>
                </a:moveTo>
                <a:lnTo>
                  <a:pt x="0" y="1641"/>
                </a:lnTo>
                <a:lnTo>
                  <a:pt x="0" y="0"/>
                </a:lnTo>
                <a:lnTo>
                  <a:pt x="821" y="0"/>
                </a:lnTo>
                <a:lnTo>
                  <a:pt x="821" y="1641"/>
                </a:lnTo>
                <a:lnTo>
                  <a:pt x="410" y="1641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22" name="Rectangle 94"/>
          <p:cNvSpPr>
            <a:spLocks noChangeArrowheads="1"/>
          </p:cNvSpPr>
          <p:nvPr/>
        </p:nvSpPr>
        <p:spPr bwMode="auto">
          <a:xfrm>
            <a:off x="7418388" y="3902075"/>
            <a:ext cx="782637" cy="325438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23" name="Freeform 95"/>
          <p:cNvSpPr>
            <a:spLocks/>
          </p:cNvSpPr>
          <p:nvPr/>
        </p:nvSpPr>
        <p:spPr bwMode="auto">
          <a:xfrm>
            <a:off x="7418388" y="3902075"/>
            <a:ext cx="782637" cy="325438"/>
          </a:xfrm>
          <a:custGeom>
            <a:avLst/>
            <a:gdLst>
              <a:gd name="T0" fmla="*/ 1231 w 2462"/>
              <a:gd name="T1" fmla="*/ 1025 h 1025"/>
              <a:gd name="T2" fmla="*/ 0 w 2462"/>
              <a:gd name="T3" fmla="*/ 1025 h 1025"/>
              <a:gd name="T4" fmla="*/ 0 w 2462"/>
              <a:gd name="T5" fmla="*/ 0 h 1025"/>
              <a:gd name="T6" fmla="*/ 2462 w 2462"/>
              <a:gd name="T7" fmla="*/ 0 h 1025"/>
              <a:gd name="T8" fmla="*/ 2462 w 2462"/>
              <a:gd name="T9" fmla="*/ 1025 h 1025"/>
              <a:gd name="T10" fmla="*/ 1231 w 2462"/>
              <a:gd name="T11" fmla="*/ 1025 h 1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62" h="1025">
                <a:moveTo>
                  <a:pt x="1231" y="1025"/>
                </a:moveTo>
                <a:lnTo>
                  <a:pt x="0" y="1025"/>
                </a:lnTo>
                <a:lnTo>
                  <a:pt x="0" y="0"/>
                </a:lnTo>
                <a:lnTo>
                  <a:pt x="2462" y="0"/>
                </a:lnTo>
                <a:lnTo>
                  <a:pt x="2462" y="1025"/>
                </a:lnTo>
                <a:lnTo>
                  <a:pt x="1231" y="1025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24" name="Rectangle 96"/>
          <p:cNvSpPr>
            <a:spLocks noChangeArrowheads="1"/>
          </p:cNvSpPr>
          <p:nvPr/>
        </p:nvSpPr>
        <p:spPr bwMode="auto">
          <a:xfrm>
            <a:off x="7581900" y="3154363"/>
            <a:ext cx="260350" cy="650875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25" name="Freeform 97"/>
          <p:cNvSpPr>
            <a:spLocks/>
          </p:cNvSpPr>
          <p:nvPr/>
        </p:nvSpPr>
        <p:spPr bwMode="auto">
          <a:xfrm>
            <a:off x="7581900" y="3154363"/>
            <a:ext cx="260350" cy="650875"/>
          </a:xfrm>
          <a:custGeom>
            <a:avLst/>
            <a:gdLst>
              <a:gd name="T0" fmla="*/ 410 w 821"/>
              <a:gd name="T1" fmla="*/ 2051 h 2051"/>
              <a:gd name="T2" fmla="*/ 0 w 821"/>
              <a:gd name="T3" fmla="*/ 2051 h 2051"/>
              <a:gd name="T4" fmla="*/ 0 w 821"/>
              <a:gd name="T5" fmla="*/ 0 h 2051"/>
              <a:gd name="T6" fmla="*/ 821 w 821"/>
              <a:gd name="T7" fmla="*/ 0 h 2051"/>
              <a:gd name="T8" fmla="*/ 821 w 821"/>
              <a:gd name="T9" fmla="*/ 2051 h 2051"/>
              <a:gd name="T10" fmla="*/ 410 w 821"/>
              <a:gd name="T11" fmla="*/ 2051 h 2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1" h="2051">
                <a:moveTo>
                  <a:pt x="410" y="2051"/>
                </a:moveTo>
                <a:lnTo>
                  <a:pt x="0" y="2051"/>
                </a:lnTo>
                <a:lnTo>
                  <a:pt x="0" y="0"/>
                </a:lnTo>
                <a:lnTo>
                  <a:pt x="821" y="0"/>
                </a:lnTo>
                <a:lnTo>
                  <a:pt x="821" y="2051"/>
                </a:lnTo>
                <a:lnTo>
                  <a:pt x="410" y="2051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26" name="Rectangle 98"/>
          <p:cNvSpPr>
            <a:spLocks noChangeArrowheads="1"/>
          </p:cNvSpPr>
          <p:nvPr/>
        </p:nvSpPr>
        <p:spPr bwMode="auto">
          <a:xfrm>
            <a:off x="7061200" y="2894013"/>
            <a:ext cx="96838" cy="390525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27" name="Freeform 99"/>
          <p:cNvSpPr>
            <a:spLocks/>
          </p:cNvSpPr>
          <p:nvPr/>
        </p:nvSpPr>
        <p:spPr bwMode="auto">
          <a:xfrm>
            <a:off x="7061200" y="2894013"/>
            <a:ext cx="96838" cy="390525"/>
          </a:xfrm>
          <a:custGeom>
            <a:avLst/>
            <a:gdLst>
              <a:gd name="T0" fmla="*/ 154 w 308"/>
              <a:gd name="T1" fmla="*/ 1230 h 1230"/>
              <a:gd name="T2" fmla="*/ 0 w 308"/>
              <a:gd name="T3" fmla="*/ 1230 h 1230"/>
              <a:gd name="T4" fmla="*/ 0 w 308"/>
              <a:gd name="T5" fmla="*/ 0 h 1230"/>
              <a:gd name="T6" fmla="*/ 308 w 308"/>
              <a:gd name="T7" fmla="*/ 0 h 1230"/>
              <a:gd name="T8" fmla="*/ 308 w 308"/>
              <a:gd name="T9" fmla="*/ 1230 h 1230"/>
              <a:gd name="T10" fmla="*/ 154 w 308"/>
              <a:gd name="T11" fmla="*/ 1230 h 1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8" h="1230">
                <a:moveTo>
                  <a:pt x="154" y="1230"/>
                </a:moveTo>
                <a:lnTo>
                  <a:pt x="0" y="1230"/>
                </a:lnTo>
                <a:lnTo>
                  <a:pt x="0" y="0"/>
                </a:lnTo>
                <a:lnTo>
                  <a:pt x="308" y="0"/>
                </a:lnTo>
                <a:lnTo>
                  <a:pt x="308" y="1230"/>
                </a:lnTo>
                <a:lnTo>
                  <a:pt x="154" y="123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28" name="Rectangle 100"/>
          <p:cNvSpPr>
            <a:spLocks noChangeArrowheads="1"/>
          </p:cNvSpPr>
          <p:nvPr/>
        </p:nvSpPr>
        <p:spPr bwMode="auto">
          <a:xfrm>
            <a:off x="7061200" y="3414713"/>
            <a:ext cx="422275" cy="227012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29" name="Freeform 101"/>
          <p:cNvSpPr>
            <a:spLocks/>
          </p:cNvSpPr>
          <p:nvPr/>
        </p:nvSpPr>
        <p:spPr bwMode="auto">
          <a:xfrm>
            <a:off x="7061200" y="3414713"/>
            <a:ext cx="422275" cy="227012"/>
          </a:xfrm>
          <a:custGeom>
            <a:avLst/>
            <a:gdLst>
              <a:gd name="T0" fmla="*/ 667 w 1333"/>
              <a:gd name="T1" fmla="*/ 718 h 718"/>
              <a:gd name="T2" fmla="*/ 0 w 1333"/>
              <a:gd name="T3" fmla="*/ 718 h 718"/>
              <a:gd name="T4" fmla="*/ 0 w 1333"/>
              <a:gd name="T5" fmla="*/ 0 h 718"/>
              <a:gd name="T6" fmla="*/ 1333 w 1333"/>
              <a:gd name="T7" fmla="*/ 0 h 718"/>
              <a:gd name="T8" fmla="*/ 1333 w 1333"/>
              <a:gd name="T9" fmla="*/ 718 h 718"/>
              <a:gd name="T10" fmla="*/ 667 w 1333"/>
              <a:gd name="T11" fmla="*/ 718 h 7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33" h="718">
                <a:moveTo>
                  <a:pt x="667" y="718"/>
                </a:moveTo>
                <a:lnTo>
                  <a:pt x="0" y="718"/>
                </a:lnTo>
                <a:lnTo>
                  <a:pt x="0" y="0"/>
                </a:lnTo>
                <a:lnTo>
                  <a:pt x="1333" y="0"/>
                </a:lnTo>
                <a:lnTo>
                  <a:pt x="1333" y="718"/>
                </a:lnTo>
                <a:lnTo>
                  <a:pt x="667" y="718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30" name="Rectangle 102"/>
          <p:cNvSpPr>
            <a:spLocks noChangeArrowheads="1"/>
          </p:cNvSpPr>
          <p:nvPr/>
        </p:nvSpPr>
        <p:spPr bwMode="auto">
          <a:xfrm>
            <a:off x="8769350" y="3511550"/>
            <a:ext cx="33338" cy="1790700"/>
          </a:xfrm>
          <a:prstGeom prst="rect">
            <a:avLst/>
          </a:prstGeom>
          <a:solidFill>
            <a:srgbClr val="FF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31" name="Rectangle 103"/>
          <p:cNvSpPr>
            <a:spLocks noChangeArrowheads="1"/>
          </p:cNvSpPr>
          <p:nvPr/>
        </p:nvSpPr>
        <p:spPr bwMode="auto">
          <a:xfrm>
            <a:off x="5041900" y="5286375"/>
            <a:ext cx="3744913" cy="33338"/>
          </a:xfrm>
          <a:prstGeom prst="rect">
            <a:avLst/>
          </a:prstGeom>
          <a:solidFill>
            <a:srgbClr val="FF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32" name="Freeform 104"/>
          <p:cNvSpPr>
            <a:spLocks/>
          </p:cNvSpPr>
          <p:nvPr/>
        </p:nvSpPr>
        <p:spPr bwMode="auto">
          <a:xfrm>
            <a:off x="3478213" y="5370513"/>
            <a:ext cx="227012" cy="146050"/>
          </a:xfrm>
          <a:custGeom>
            <a:avLst/>
            <a:gdLst>
              <a:gd name="T0" fmla="*/ 0 w 712"/>
              <a:gd name="T1" fmla="*/ 298 h 459"/>
              <a:gd name="T2" fmla="*/ 666 w 712"/>
              <a:gd name="T3" fmla="*/ 0 h 459"/>
              <a:gd name="T4" fmla="*/ 712 w 712"/>
              <a:gd name="T5" fmla="*/ 459 h 459"/>
              <a:gd name="T6" fmla="*/ 0 w 712"/>
              <a:gd name="T7" fmla="*/ 298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2" h="459">
                <a:moveTo>
                  <a:pt x="0" y="298"/>
                </a:moveTo>
                <a:lnTo>
                  <a:pt x="666" y="0"/>
                </a:lnTo>
                <a:lnTo>
                  <a:pt x="712" y="459"/>
                </a:lnTo>
                <a:lnTo>
                  <a:pt x="0" y="298"/>
                </a:lnTo>
                <a:close/>
              </a:path>
            </a:pathLst>
          </a:custGeom>
          <a:solidFill>
            <a:srgbClr val="FF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33" name="Freeform 105"/>
          <p:cNvSpPr>
            <a:spLocks/>
          </p:cNvSpPr>
          <p:nvPr/>
        </p:nvSpPr>
        <p:spPr bwMode="auto">
          <a:xfrm>
            <a:off x="3652838" y="5286375"/>
            <a:ext cx="1455737" cy="177800"/>
          </a:xfrm>
          <a:custGeom>
            <a:avLst/>
            <a:gdLst>
              <a:gd name="T0" fmla="*/ 4587 w 4587"/>
              <a:gd name="T1" fmla="*/ 103 h 560"/>
              <a:gd name="T2" fmla="*/ 10 w 4587"/>
              <a:gd name="T3" fmla="*/ 560 h 560"/>
              <a:gd name="T4" fmla="*/ 0 w 4587"/>
              <a:gd name="T5" fmla="*/ 459 h 560"/>
              <a:gd name="T6" fmla="*/ 4577 w 4587"/>
              <a:gd name="T7" fmla="*/ 0 h 560"/>
              <a:gd name="T8" fmla="*/ 4587 w 4587"/>
              <a:gd name="T9" fmla="*/ 103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87" h="560">
                <a:moveTo>
                  <a:pt x="4587" y="103"/>
                </a:moveTo>
                <a:lnTo>
                  <a:pt x="10" y="560"/>
                </a:lnTo>
                <a:lnTo>
                  <a:pt x="0" y="459"/>
                </a:lnTo>
                <a:lnTo>
                  <a:pt x="4577" y="0"/>
                </a:lnTo>
                <a:lnTo>
                  <a:pt x="4587" y="103"/>
                </a:lnTo>
                <a:close/>
              </a:path>
            </a:pathLst>
          </a:custGeom>
          <a:solidFill>
            <a:srgbClr val="FF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34" name="Freeform 106"/>
          <p:cNvSpPr>
            <a:spLocks/>
          </p:cNvSpPr>
          <p:nvPr/>
        </p:nvSpPr>
        <p:spPr bwMode="auto">
          <a:xfrm>
            <a:off x="3478213" y="3024188"/>
            <a:ext cx="187325" cy="220662"/>
          </a:xfrm>
          <a:custGeom>
            <a:avLst/>
            <a:gdLst>
              <a:gd name="T0" fmla="*/ 0 w 590"/>
              <a:gd name="T1" fmla="*/ 0 h 697"/>
              <a:gd name="T2" fmla="*/ 590 w 590"/>
              <a:gd name="T3" fmla="*/ 428 h 697"/>
              <a:gd name="T4" fmla="*/ 215 w 590"/>
              <a:gd name="T5" fmla="*/ 697 h 697"/>
              <a:gd name="T6" fmla="*/ 0 w 590"/>
              <a:gd name="T7" fmla="*/ 0 h 6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0" h="697">
                <a:moveTo>
                  <a:pt x="0" y="0"/>
                </a:moveTo>
                <a:lnTo>
                  <a:pt x="590" y="428"/>
                </a:lnTo>
                <a:lnTo>
                  <a:pt x="215" y="697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35" name="Freeform 107"/>
          <p:cNvSpPr>
            <a:spLocks/>
          </p:cNvSpPr>
          <p:nvPr/>
        </p:nvSpPr>
        <p:spPr bwMode="auto">
          <a:xfrm>
            <a:off x="3567113" y="3157538"/>
            <a:ext cx="1552575" cy="2154237"/>
          </a:xfrm>
          <a:custGeom>
            <a:avLst/>
            <a:gdLst>
              <a:gd name="T0" fmla="*/ 4806 w 4890"/>
              <a:gd name="T1" fmla="*/ 6788 h 6788"/>
              <a:gd name="T2" fmla="*/ 0 w 4890"/>
              <a:gd name="T3" fmla="*/ 60 h 6788"/>
              <a:gd name="T4" fmla="*/ 84 w 4890"/>
              <a:gd name="T5" fmla="*/ 0 h 6788"/>
              <a:gd name="T6" fmla="*/ 4890 w 4890"/>
              <a:gd name="T7" fmla="*/ 6729 h 6788"/>
              <a:gd name="T8" fmla="*/ 4806 w 4890"/>
              <a:gd name="T9" fmla="*/ 6788 h 67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90" h="6788">
                <a:moveTo>
                  <a:pt x="4806" y="6788"/>
                </a:moveTo>
                <a:lnTo>
                  <a:pt x="0" y="60"/>
                </a:lnTo>
                <a:lnTo>
                  <a:pt x="84" y="0"/>
                </a:lnTo>
                <a:lnTo>
                  <a:pt x="4890" y="6729"/>
                </a:lnTo>
                <a:lnTo>
                  <a:pt x="4806" y="6788"/>
                </a:lnTo>
                <a:close/>
              </a:path>
            </a:pathLst>
          </a:custGeom>
          <a:solidFill>
            <a:srgbClr val="FF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36" name="Rectangle 108"/>
          <p:cNvSpPr>
            <a:spLocks noChangeArrowheads="1"/>
          </p:cNvSpPr>
          <p:nvPr/>
        </p:nvSpPr>
        <p:spPr bwMode="auto">
          <a:xfrm>
            <a:off x="6024563" y="5338763"/>
            <a:ext cx="12382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400">
                <a:solidFill>
                  <a:srgbClr val="FF00FF"/>
                </a:solidFill>
              </a:rPr>
              <a:t>feedback</a:t>
            </a:r>
            <a:endParaRPr lang="en-US" altLang="en-US"/>
          </a:p>
        </p:txBody>
      </p:sp>
      <p:sp>
        <p:nvSpPr>
          <p:cNvPr id="176237" name="Rectangle 109"/>
          <p:cNvSpPr>
            <a:spLocks noChangeArrowheads="1"/>
          </p:cNvSpPr>
          <p:nvPr/>
        </p:nvSpPr>
        <p:spPr bwMode="auto">
          <a:xfrm>
            <a:off x="2501900" y="6189663"/>
            <a:ext cx="1270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000"/>
              <a:t>submit/wait</a:t>
            </a:r>
            <a:endParaRPr lang="en-US" altLang="en-US"/>
          </a:p>
        </p:txBody>
      </p:sp>
      <p:sp>
        <p:nvSpPr>
          <p:cNvPr id="176238" name="Rectangle 110"/>
          <p:cNvSpPr>
            <a:spLocks noChangeArrowheads="1"/>
          </p:cNvSpPr>
          <p:nvPr/>
        </p:nvSpPr>
        <p:spPr bwMode="auto">
          <a:xfrm>
            <a:off x="1063625" y="6189663"/>
            <a:ext cx="466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000"/>
              <a:t>jobs</a:t>
            </a:r>
            <a:endParaRPr lang="en-US" altLang="en-US"/>
          </a:p>
        </p:txBody>
      </p:sp>
      <p:sp>
        <p:nvSpPr>
          <p:cNvPr id="176239" name="Line 111"/>
          <p:cNvSpPr>
            <a:spLocks noChangeShapeType="1"/>
          </p:cNvSpPr>
          <p:nvPr/>
        </p:nvSpPr>
        <p:spPr bwMode="auto">
          <a:xfrm flipV="1">
            <a:off x="1295400" y="5608638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>
            <a:outerShdw blurRad="50800" dist="50800" dir="24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40" name="Line 112"/>
          <p:cNvSpPr>
            <a:spLocks noChangeShapeType="1"/>
          </p:cNvSpPr>
          <p:nvPr/>
        </p:nvSpPr>
        <p:spPr bwMode="auto">
          <a:xfrm flipV="1">
            <a:off x="2990850" y="5583238"/>
            <a:ext cx="1588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>
            <a:outerShdw blurRad="50800" dist="50800" dir="24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241" name="Line 113"/>
          <p:cNvSpPr>
            <a:spLocks noChangeShapeType="1"/>
          </p:cNvSpPr>
          <p:nvPr/>
        </p:nvSpPr>
        <p:spPr bwMode="auto">
          <a:xfrm>
            <a:off x="8534400" y="3475038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6337577" y="6579350"/>
            <a:ext cx="2823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Shmueli</a:t>
            </a:r>
            <a:r>
              <a:rPr lang="en-US" sz="1200" dirty="0"/>
              <a:t> </a:t>
            </a:r>
            <a:r>
              <a:rPr lang="en-US" sz="1200" dirty="0" smtClean="0"/>
              <a:t> &amp; </a:t>
            </a:r>
            <a:r>
              <a:rPr lang="en-US" sz="1200" dirty="0" err="1" smtClean="0"/>
              <a:t>Feitelson</a:t>
            </a:r>
            <a:r>
              <a:rPr lang="en-US" sz="1200" dirty="0" smtClean="0"/>
              <a:t>, MASCOTS 2006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9559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6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6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6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6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6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6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6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230" grpId="0" animBg="1"/>
      <p:bldP spid="176231" grpId="0" animBg="1"/>
      <p:bldP spid="176232" grpId="0" animBg="1"/>
      <p:bldP spid="176233" grpId="0" animBg="1"/>
      <p:bldP spid="176234" grpId="0" animBg="1"/>
      <p:bldP spid="176235" grpId="0" animBg="1"/>
      <p:bldP spid="176236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600200"/>
            <a:ext cx="5791200" cy="4495800"/>
          </a:xfrm>
        </p:spPr>
        <p:txBody>
          <a:bodyPr/>
          <a:lstStyle/>
          <a:p>
            <a:pPr>
              <a:buFontTx/>
              <a:buNone/>
            </a:pPr>
            <a:endParaRPr lang="en-US" altLang="en-US" dirty="0" smtClean="0"/>
          </a:p>
          <a:p>
            <a:pPr algn="ctr">
              <a:buFontTx/>
              <a:buNone/>
            </a:pPr>
            <a:r>
              <a:rPr lang="en-US" altLang="en-US" sz="3600" dirty="0" smtClean="0"/>
              <a:t>But where do we get</a:t>
            </a:r>
          </a:p>
          <a:p>
            <a:pPr algn="ctr">
              <a:buFontTx/>
              <a:buNone/>
            </a:pPr>
            <a:r>
              <a:rPr lang="en-US" altLang="en-US" sz="3600" dirty="0" smtClean="0"/>
              <a:t>individual user data?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36526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Evaluation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28600" y="1447800"/>
            <a:ext cx="8534400" cy="51816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“Experimental computer science at its best” [Denning]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Major element of systems research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Compare design alternatives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Tune parameter values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Assess capacity requirements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Very good when done well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Very bad when not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Miss missions objectives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Waste of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47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Resampling</a:t>
            </a:r>
            <a:endParaRPr lang="en-US" dirty="0"/>
          </a:p>
        </p:txBody>
      </p:sp>
      <p:sp>
        <p:nvSpPr>
          <p:cNvPr id="4" name="מגילה אנכית 3"/>
          <p:cNvSpPr/>
          <p:nvPr/>
        </p:nvSpPr>
        <p:spPr>
          <a:xfrm>
            <a:off x="914400" y="1600200"/>
            <a:ext cx="7086600" cy="4419600"/>
          </a:xfrm>
          <a:prstGeom prst="verticalScroll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7063" indent="-528638">
              <a:buFont typeface="+mj-lt"/>
              <a:buAutoNum type="arabicPeriod"/>
            </a:pPr>
            <a:r>
              <a:rPr lang="en-US" sz="3200" dirty="0" smtClean="0"/>
              <a:t>Partition log into users (represented by their job streams)</a:t>
            </a:r>
          </a:p>
          <a:p>
            <a:pPr marL="627063" indent="-528638">
              <a:buFont typeface="+mj-lt"/>
              <a:buAutoNum type="arabicPeriod"/>
            </a:pPr>
            <a:r>
              <a:rPr lang="en-US" sz="3200" dirty="0" smtClean="0"/>
              <a:t>Sample from the user pool</a:t>
            </a:r>
          </a:p>
          <a:p>
            <a:pPr marL="627063" indent="-528638">
              <a:buFont typeface="+mj-lt"/>
              <a:buAutoNum type="arabicPeriod"/>
            </a:pPr>
            <a:r>
              <a:rPr lang="en-US" sz="3200" dirty="0" smtClean="0"/>
              <a:t>Combine job streams of selected users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74583" y="6579350"/>
            <a:ext cx="22429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Zakay</a:t>
            </a:r>
            <a:r>
              <a:rPr lang="en-US" sz="1200" dirty="0" smtClean="0"/>
              <a:t> &amp; </a:t>
            </a:r>
            <a:r>
              <a:rPr lang="en-US" sz="1200" dirty="0" err="1" smtClean="0"/>
              <a:t>Feitelson</a:t>
            </a:r>
            <a:r>
              <a:rPr lang="en-US" sz="1200" dirty="0" smtClean="0"/>
              <a:t>, ICPE 2013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0804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Resampling</a:t>
            </a:r>
            <a:r>
              <a:rPr lang="en-US" dirty="0" smtClean="0"/>
              <a:t> Benefits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Can change the number of users</a:t>
            </a:r>
          </a:p>
          <a:p>
            <a:pPr lvl="1"/>
            <a:r>
              <a:rPr lang="en-US" dirty="0" smtClean="0"/>
              <a:t>More users </a:t>
            </a:r>
            <a:r>
              <a:rPr lang="en-US" sz="3200" dirty="0">
                <a:sym typeface="Wingdings"/>
              </a:rPr>
              <a:t></a:t>
            </a:r>
            <a:r>
              <a:rPr lang="en-US" dirty="0" smtClean="0"/>
              <a:t> higher load</a:t>
            </a:r>
          </a:p>
          <a:p>
            <a:pPr lvl="1"/>
            <a:r>
              <a:rPr lang="en-US" dirty="0" smtClean="0"/>
              <a:t>Less users </a:t>
            </a:r>
            <a:r>
              <a:rPr lang="en-US" sz="3200" dirty="0">
                <a:sym typeface="Wingdings"/>
              </a:rPr>
              <a:t></a:t>
            </a:r>
            <a:r>
              <a:rPr lang="en-US" dirty="0" smtClean="0"/>
              <a:t> lower load</a:t>
            </a:r>
          </a:p>
          <a:p>
            <a:r>
              <a:rPr lang="en-US" dirty="0" smtClean="0"/>
              <a:t>Resample </a:t>
            </a:r>
            <a:r>
              <a:rPr lang="en-US" dirty="0"/>
              <a:t>more </a:t>
            </a:r>
            <a:r>
              <a:rPr lang="en-US" sz="3400" dirty="0">
                <a:sym typeface="Wingdings"/>
              </a:rPr>
              <a:t></a:t>
            </a:r>
            <a:r>
              <a:rPr lang="en-US" dirty="0" smtClean="0"/>
              <a:t> create longer log </a:t>
            </a:r>
            <a:r>
              <a:rPr lang="en-US" sz="3400" dirty="0">
                <a:sym typeface="Wingdings"/>
              </a:rPr>
              <a:t></a:t>
            </a:r>
            <a:r>
              <a:rPr lang="en-US" dirty="0" smtClean="0"/>
              <a:t> better simulation convergence</a:t>
            </a:r>
          </a:p>
          <a:p>
            <a:r>
              <a:rPr lang="en-US" dirty="0" smtClean="0"/>
              <a:t>Create multiple statistically-similar workload instances </a:t>
            </a:r>
            <a:r>
              <a:rPr lang="en-US" sz="3400" dirty="0">
                <a:sym typeface="Wingdings"/>
              </a:rPr>
              <a:t></a:t>
            </a:r>
            <a:r>
              <a:rPr lang="en-US" dirty="0" smtClean="0"/>
              <a:t> calculate confidence intervals</a:t>
            </a:r>
          </a:p>
          <a:p>
            <a:r>
              <a:rPr lang="en-US" dirty="0" smtClean="0"/>
              <a:t>Combine data from many logs </a:t>
            </a:r>
            <a:r>
              <a:rPr lang="en-US" sz="3400" dirty="0">
                <a:sym typeface="Wingdings"/>
              </a:rPr>
              <a:t></a:t>
            </a:r>
            <a:r>
              <a:rPr lang="en-US" dirty="0" smtClean="0"/>
              <a:t> improve representativeness</a:t>
            </a:r>
            <a:endParaRPr lang="en-US" dirty="0"/>
          </a:p>
        </p:txBody>
      </p:sp>
      <p:sp>
        <p:nvSpPr>
          <p:cNvPr id="4" name="Explosion 1 3"/>
          <p:cNvSpPr/>
          <p:nvPr/>
        </p:nvSpPr>
        <p:spPr>
          <a:xfrm>
            <a:off x="4419600" y="3505200"/>
            <a:ext cx="4038600" cy="2667000"/>
          </a:xfrm>
          <a:prstGeom prst="irregularSeal1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Flexibility without losing realism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26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User Behavior Model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Users work in sessions</a:t>
            </a:r>
          </a:p>
          <a:p>
            <a:r>
              <a:rPr lang="en-US" altLang="en-US" dirty="0"/>
              <a:t>If a job’s response time is short, there is a high probability for a short think time and an additional job</a:t>
            </a:r>
          </a:p>
          <a:p>
            <a:r>
              <a:rPr lang="en-US" altLang="en-US" dirty="0"/>
              <a:t>If a job’s response time is long, there is a high probability for a long think time</a:t>
            </a:r>
          </a:p>
          <a:p>
            <a:pPr>
              <a:buFontTx/>
              <a:buNone/>
            </a:pPr>
            <a:r>
              <a:rPr lang="en-US" altLang="en-US" dirty="0">
                <a:solidFill>
                  <a:srgbClr val="92D050"/>
                </a:solidFill>
              </a:rPr>
              <a:t>	i.e. the session will end</a:t>
            </a:r>
          </a:p>
          <a:p>
            <a:r>
              <a:rPr lang="en-US" altLang="en-US" dirty="0"/>
              <a:t>A session may also end due to the daily cycle of activity</a:t>
            </a:r>
          </a:p>
        </p:txBody>
      </p:sp>
    </p:spTree>
    <p:extLst>
      <p:ext uri="{BB962C8B-B14F-4D97-AF65-F5344CB8AC3E}">
        <p14:creationId xmlns:p14="http://schemas.microsoft.com/office/powerpoint/2010/main" val="319219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Analogy</a:t>
            </a:r>
            <a:endParaRPr lang="en-US" dirty="0"/>
          </a:p>
        </p:txBody>
      </p:sp>
      <p:sp>
        <p:nvSpPr>
          <p:cNvPr id="8" name="מציין מיקום תוכן 7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67200"/>
          </a:xfrm>
        </p:spPr>
        <p:txBody>
          <a:bodyPr/>
          <a:lstStyle/>
          <a:p>
            <a:r>
              <a:rPr lang="en-US" dirty="0" err="1" smtClean="0"/>
              <a:t>Paxson</a:t>
            </a:r>
            <a:r>
              <a:rPr lang="en-US" dirty="0" smtClean="0"/>
              <a:t> and Floyd / difficulties in simulating the Internet</a:t>
            </a:r>
          </a:p>
          <a:p>
            <a:r>
              <a:rPr lang="en-US" dirty="0" smtClean="0"/>
              <a:t>Packet traffic is easy to record, but</a:t>
            </a:r>
          </a:p>
          <a:p>
            <a:pPr lvl="1"/>
            <a:r>
              <a:rPr lang="en-US" dirty="0" smtClean="0"/>
              <a:t>Depends on network conditions</a:t>
            </a:r>
          </a:p>
          <a:p>
            <a:pPr lvl="1"/>
            <a:r>
              <a:rPr lang="en-US" dirty="0" smtClean="0"/>
              <a:t>And how TCP congestion control reacts to it</a:t>
            </a:r>
          </a:p>
          <a:p>
            <a:r>
              <a:rPr lang="en-US" dirty="0" smtClean="0"/>
              <a:t>So need to generate workload at the source level (the application that sent the packets)</a:t>
            </a:r>
          </a:p>
          <a:p>
            <a:r>
              <a:rPr lang="en-US" dirty="0" smtClean="0"/>
              <a:t>And add feedback effects in the simulation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892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Mechanics of Feedback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If users perceive the system as loaded, they will submit less jobs</a:t>
            </a:r>
          </a:p>
          <a:p>
            <a:r>
              <a:rPr lang="en-US" altLang="en-US" dirty="0"/>
              <a:t>But what exactly do users care about?</a:t>
            </a:r>
          </a:p>
          <a:p>
            <a:pPr lvl="1"/>
            <a:r>
              <a:rPr lang="en-US" altLang="en-US" dirty="0">
                <a:solidFill>
                  <a:srgbClr val="92D050"/>
                </a:solidFill>
              </a:rPr>
              <a:t>Response time: </a:t>
            </a:r>
            <a:r>
              <a:rPr lang="en-US" altLang="en-US" dirty="0"/>
              <a:t>how long they wait for results</a:t>
            </a:r>
          </a:p>
          <a:p>
            <a:pPr lvl="1"/>
            <a:r>
              <a:rPr lang="en-US" altLang="en-US" dirty="0">
                <a:solidFill>
                  <a:srgbClr val="92D050"/>
                </a:solidFill>
              </a:rPr>
              <a:t>Slowdown:</a:t>
            </a:r>
            <a:r>
              <a:rPr lang="en-US" altLang="en-US" dirty="0"/>
              <a:t> how much longer than expected</a:t>
            </a:r>
          </a:p>
          <a:p>
            <a:r>
              <a:rPr lang="en-US" altLang="en-US" dirty="0"/>
              <a:t>Answer needed to create a user model that will react correctly to load conditions</a:t>
            </a:r>
          </a:p>
        </p:txBody>
      </p:sp>
    </p:spTree>
    <p:extLst>
      <p:ext uri="{BB962C8B-B14F-4D97-AF65-F5344CB8AC3E}">
        <p14:creationId xmlns:p14="http://schemas.microsoft.com/office/powerpoint/2010/main" val="342203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28600" y="1139517"/>
            <a:ext cx="8763000" cy="557484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What causes users to abort their session?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dirty="0" smtClean="0"/>
              <a:t>Response time is a better predictor of subsequent behavior than slowdown</a:t>
            </a:r>
            <a:endParaRPr lang="en-US" dirty="0"/>
          </a:p>
        </p:txBody>
      </p:sp>
      <p:graphicFrame>
        <p:nvGraphicFramePr>
          <p:cNvPr id="6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0046602"/>
              </p:ext>
            </p:extLst>
          </p:nvPr>
        </p:nvGraphicFramePr>
        <p:xfrm>
          <a:off x="279400" y="1679577"/>
          <a:ext cx="4203700" cy="386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998158"/>
              </p:ext>
            </p:extLst>
          </p:nvPr>
        </p:nvGraphicFramePr>
        <p:xfrm>
          <a:off x="4813300" y="1679577"/>
          <a:ext cx="4203700" cy="386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337577" y="6579350"/>
            <a:ext cx="2823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Shmueli</a:t>
            </a:r>
            <a:r>
              <a:rPr lang="en-US" sz="1200" dirty="0"/>
              <a:t> </a:t>
            </a:r>
            <a:r>
              <a:rPr lang="en-US" sz="1200" dirty="0" smtClean="0"/>
              <a:t> &amp; </a:t>
            </a:r>
            <a:r>
              <a:rPr lang="en-US" sz="1200" dirty="0" err="1" smtClean="0"/>
              <a:t>Feitelson</a:t>
            </a:r>
            <a:r>
              <a:rPr lang="en-US" sz="1200" dirty="0" smtClean="0"/>
              <a:t>, MASCOTS 2007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83120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Mining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000" dirty="0"/>
              <a:t>Available data: system accounting log</a:t>
            </a:r>
          </a:p>
          <a:p>
            <a:r>
              <a:rPr lang="en-US" altLang="en-US" sz="3000" dirty="0"/>
              <a:t>Need to assess user reaction to momentary condition</a:t>
            </a:r>
          </a:p>
          <a:p>
            <a:r>
              <a:rPr lang="en-US" altLang="en-US" dirty="0"/>
              <a:t>The idea: </a:t>
            </a:r>
            <a:r>
              <a:rPr lang="en-US" altLang="en-US" dirty="0">
                <a:solidFill>
                  <a:srgbClr val="92D050"/>
                </a:solidFill>
              </a:rPr>
              <a:t>associate the user’s think time with the performance of the previous job</a:t>
            </a:r>
          </a:p>
          <a:p>
            <a:pPr lvl="1"/>
            <a:r>
              <a:rPr lang="en-US" altLang="en-US" dirty="0"/>
              <a:t>Good performance </a:t>
            </a:r>
            <a:r>
              <a:rPr lang="en-US" altLang="en-US" dirty="0">
                <a:sym typeface="Wingdings" pitchFamily="2" charset="2"/>
              </a:rPr>
              <a:t></a:t>
            </a:r>
            <a:r>
              <a:rPr lang="en-US" altLang="en-US" dirty="0"/>
              <a:t> satisfied user </a:t>
            </a:r>
            <a:r>
              <a:rPr lang="en-US" altLang="en-US" dirty="0">
                <a:sym typeface="Wingdings" pitchFamily="2" charset="2"/>
              </a:rPr>
              <a:t> continue work session  short think time</a:t>
            </a:r>
          </a:p>
          <a:p>
            <a:pPr lvl="1"/>
            <a:r>
              <a:rPr lang="en-US" altLang="en-US" dirty="0">
                <a:sym typeface="Wingdings" pitchFamily="2" charset="2"/>
              </a:rPr>
              <a:t>Bad performance  dissatisfied user  go home  long think time</a:t>
            </a:r>
          </a:p>
          <a:p>
            <a:r>
              <a:rPr lang="en-US" altLang="en-US" sz="3000" dirty="0">
                <a:sym typeface="Wingdings" pitchFamily="2" charset="2"/>
              </a:rPr>
              <a:t>“performance” = response time or slowdown</a:t>
            </a:r>
          </a:p>
        </p:txBody>
      </p:sp>
    </p:spTree>
    <p:extLst>
      <p:ext uri="{BB962C8B-B14F-4D97-AF65-F5344CB8AC3E}">
        <p14:creationId xmlns:p14="http://schemas.microsoft.com/office/powerpoint/2010/main" val="338168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Data</a:t>
            </a:r>
          </a:p>
        </p:txBody>
      </p:sp>
      <p:graphicFrame>
        <p:nvGraphicFramePr>
          <p:cNvPr id="72710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4762500" y="1447800"/>
          <a:ext cx="4305300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1" name="תרשים" r:id="rId3" imgW="4305271" imgH="5257872" progId="MSGraph.Chart.8">
                  <p:embed followColorScheme="full"/>
                </p:oleObj>
              </mc:Choice>
              <mc:Fallback>
                <p:oleObj name="תרשים" r:id="rId3" imgW="4305271" imgH="5257872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0" y="1447800"/>
                        <a:ext cx="4305300" cy="525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152400" y="1447800"/>
            <a:ext cx="4800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/>
              <a:t>Similar average think time for widely different slowdowns</a:t>
            </a:r>
          </a:p>
          <a:p>
            <a:r>
              <a:rPr lang="en-US" altLang="en-US"/>
              <a:t>Differences between different logs</a:t>
            </a:r>
          </a:p>
          <a:p>
            <a:r>
              <a:rPr lang="en-US" altLang="en-US">
                <a:solidFill>
                  <a:schemeClr val="accent2"/>
                </a:solidFill>
              </a:rPr>
              <a:t>Slowdown is not a good predictor of user behavior</a:t>
            </a:r>
          </a:p>
        </p:txBody>
      </p:sp>
    </p:spTree>
    <p:extLst>
      <p:ext uri="{BB962C8B-B14F-4D97-AF65-F5344CB8AC3E}">
        <p14:creationId xmlns:p14="http://schemas.microsoft.com/office/powerpoint/2010/main" val="3608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Data</a:t>
            </a:r>
          </a:p>
        </p:txBody>
      </p:sp>
      <p:graphicFrame>
        <p:nvGraphicFramePr>
          <p:cNvPr id="124931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4762500" y="1447800"/>
          <a:ext cx="4305300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5" name="תרשים" r:id="rId3" imgW="4305271" imgH="5257872" progId="MSGraph.Chart.8">
                  <p:embed followColorScheme="full"/>
                </p:oleObj>
              </mc:Choice>
              <mc:Fallback>
                <p:oleObj name="תרשים" r:id="rId3" imgW="4305271" imgH="5257872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0" y="1447800"/>
                        <a:ext cx="4305300" cy="525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228600" y="1447800"/>
            <a:ext cx="4648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24935" name="Rectangle 7"/>
          <p:cNvSpPr>
            <a:spLocks noChangeArrowheads="1"/>
          </p:cNvSpPr>
          <p:nvPr/>
        </p:nvSpPr>
        <p:spPr bwMode="auto">
          <a:xfrm>
            <a:off x="228600" y="1447800"/>
            <a:ext cx="47244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/>
              <a:t>Think time depends strongly on response time</a:t>
            </a:r>
          </a:p>
          <a:p>
            <a:r>
              <a:rPr lang="en-US" altLang="en-US"/>
              <a:t>Very similar behavior in all logs</a:t>
            </a:r>
          </a:p>
          <a:p>
            <a:r>
              <a:rPr lang="en-US" altLang="en-US">
                <a:solidFill>
                  <a:schemeClr val="accent2"/>
                </a:solidFill>
              </a:rPr>
              <a:t>Response time is a good predictor of user behavior</a:t>
            </a:r>
          </a:p>
          <a:p>
            <a:pPr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	</a:t>
            </a:r>
            <a:r>
              <a:rPr lang="en-US" altLang="en-US" sz="2800">
                <a:solidFill>
                  <a:schemeClr val="accent2"/>
                </a:solidFill>
              </a:rPr>
              <a:t>(at least above 1 min.)</a:t>
            </a:r>
          </a:p>
        </p:txBody>
      </p:sp>
    </p:spTree>
    <p:extLst>
      <p:ext uri="{BB962C8B-B14F-4D97-AF65-F5344CB8AC3E}">
        <p14:creationId xmlns:p14="http://schemas.microsoft.com/office/powerpoint/2010/main" val="1418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33425"/>
          </a:xfrm>
        </p:spPr>
        <p:txBody>
          <a:bodyPr/>
          <a:lstStyle/>
          <a:p>
            <a:r>
              <a:rPr lang="en-US" dirty="0" err="1" smtClean="0">
                <a:solidFill>
                  <a:srgbClr val="800000"/>
                </a:solidFill>
              </a:rPr>
              <a:t>Resampling</a:t>
            </a:r>
            <a:r>
              <a:rPr lang="en-US" dirty="0" smtClean="0">
                <a:solidFill>
                  <a:srgbClr val="800000"/>
                </a:solidFill>
              </a:rPr>
              <a:t> with Feedback</a:t>
            </a:r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120" name="Picture 24" descr="https://encrypted-tbn0.gstatic.com/images?q=tbn:ANd9GcQJOZlwFsIeL7QvF7jRhSfZelplLT-QjtxzPVryzraqTTPAwAw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2861" y="1295400"/>
            <a:ext cx="1143000" cy="1143001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/>
        </p:nvSpPr>
        <p:spPr>
          <a:xfrm>
            <a:off x="3149661" y="1676400"/>
            <a:ext cx="591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log</a:t>
            </a:r>
            <a:endParaRPr lang="en-US" sz="2400" dirty="0">
              <a:solidFill>
                <a:srgbClr val="7030A0"/>
              </a:solidFill>
            </a:endParaRPr>
          </a:p>
        </p:txBody>
      </p:sp>
      <p:pic>
        <p:nvPicPr>
          <p:cNvPr id="33798" name="Picture 6" descr="http://3.bp.blogspot.com/_Q0lTtPVTG40/R9UpS-rsejI/AAAAAAAALw4/oIpg5zMlffA/s400/Image+process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3581401"/>
            <a:ext cx="1676399" cy="1676400"/>
          </a:xfrm>
          <a:prstGeom prst="rect">
            <a:avLst/>
          </a:prstGeom>
          <a:noFill/>
        </p:spPr>
      </p:pic>
      <p:cxnSp>
        <p:nvCxnSpPr>
          <p:cNvPr id="41" name="Straight Arrow Connector 40"/>
          <p:cNvCxnSpPr/>
          <p:nvPr/>
        </p:nvCxnSpPr>
        <p:spPr>
          <a:xfrm>
            <a:off x="2997261" y="2438400"/>
            <a:ext cx="228600" cy="10668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048000" y="2362200"/>
            <a:ext cx="1424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modeling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119349" y="2621844"/>
            <a:ext cx="766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user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200400" y="2895600"/>
            <a:ext cx="1349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behavior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49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Good Old Days…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2971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The skies were blue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The simulation results were conclusive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Our scheme was better than theirs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715000" y="6016823"/>
            <a:ext cx="3124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400" dirty="0" err="1"/>
              <a:t>Feitelson</a:t>
            </a:r>
            <a:r>
              <a:rPr lang="en-US" altLang="en-US" sz="1400" dirty="0"/>
              <a:t> &amp; </a:t>
            </a:r>
            <a:r>
              <a:rPr lang="en-US" altLang="en-US" sz="1400" dirty="0" err="1"/>
              <a:t>Jette</a:t>
            </a:r>
            <a:r>
              <a:rPr lang="en-US" altLang="en-US" sz="1400" dirty="0"/>
              <a:t>, JSSPP 1997</a:t>
            </a:r>
          </a:p>
        </p:txBody>
      </p:sp>
      <p:pic>
        <p:nvPicPr>
          <p:cNvPr id="54274" name="Picture 2" descr="C:\Users\parents\Desktop\תמונה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213" y="2182813"/>
            <a:ext cx="5411787" cy="3836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60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clipart.edigg.com/1347619441/People_Clipart/Women_Clipart/thumbs/t_Women00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657600"/>
            <a:ext cx="403303" cy="630161"/>
          </a:xfrm>
          <a:prstGeom prst="rect">
            <a:avLst/>
          </a:prstGeom>
          <a:noFill/>
        </p:spPr>
      </p:pic>
      <p:pic>
        <p:nvPicPr>
          <p:cNvPr id="4100" name="Picture 4" descr="http://clipart.edigg.com/1347619441/People_Clipart/Men_Clipart/thumbs/t_Men00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419600"/>
            <a:ext cx="450928" cy="653519"/>
          </a:xfrm>
          <a:prstGeom prst="rect">
            <a:avLst/>
          </a:prstGeom>
          <a:noFill/>
        </p:spPr>
      </p:pic>
      <p:pic>
        <p:nvPicPr>
          <p:cNvPr id="4102" name="Picture 6" descr="http://clipart.edigg.com/1347619441/Assorted_Clipart/Containers_Clipart/thumbs/t_Containers01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4495802"/>
            <a:ext cx="336041" cy="533398"/>
          </a:xfrm>
          <a:prstGeom prst="rect">
            <a:avLst/>
          </a:prstGeom>
          <a:noFill/>
        </p:spPr>
      </p:pic>
      <p:pic>
        <p:nvPicPr>
          <p:cNvPr id="4104" name="Picture 8" descr="http://clipart.edigg.com/1347619441/Assorted_Clipart/Containers_Clipart/thumbs/t_Containers006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3810000"/>
            <a:ext cx="423331" cy="380998"/>
          </a:xfrm>
          <a:prstGeom prst="rect">
            <a:avLst/>
          </a:prstGeom>
          <a:noFill/>
        </p:spPr>
      </p:pic>
      <p:cxnSp>
        <p:nvCxnSpPr>
          <p:cNvPr id="16" name="Straight Arrow Connector 15"/>
          <p:cNvCxnSpPr/>
          <p:nvPr/>
        </p:nvCxnSpPr>
        <p:spPr>
          <a:xfrm>
            <a:off x="1447800" y="4038600"/>
            <a:ext cx="762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828800" y="4800600"/>
            <a:ext cx="381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858000" y="4343399"/>
            <a:ext cx="685800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2667000"/>
            <a:ext cx="1265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of users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51973" y="5824251"/>
            <a:ext cx="1895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smtClean="0">
                <a:solidFill>
                  <a:srgbClr val="7030A0"/>
                </a:solidFill>
              </a:rPr>
              <a:t>performance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265353" y="6129051"/>
            <a:ext cx="1076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smtClean="0">
                <a:solidFill>
                  <a:srgbClr val="7030A0"/>
                </a:solidFill>
              </a:rPr>
              <a:t>results</a:t>
            </a:r>
            <a:endParaRPr lang="en-US" sz="2400" dirty="0">
              <a:solidFill>
                <a:srgbClr val="7030A0"/>
              </a:solidFill>
            </a:endParaRPr>
          </a:p>
        </p:txBody>
      </p:sp>
      <p:pic>
        <p:nvPicPr>
          <p:cNvPr id="4116" name="Picture 20" descr="http://clipart.edigg.com/1347619441/People_Clipart/Activities_Clipart/thumbs/t_Activities007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86675" y="3886199"/>
            <a:ext cx="847725" cy="952500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7204446" y="3505199"/>
            <a:ext cx="1483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scheduler</a:t>
            </a:r>
            <a:endParaRPr lang="en-US" sz="2400" dirty="0">
              <a:solidFill>
                <a:srgbClr val="7030A0"/>
              </a:solidFill>
            </a:endParaRPr>
          </a:p>
        </p:txBody>
      </p:sp>
      <p:pic>
        <p:nvPicPr>
          <p:cNvPr id="4120" name="Picture 24" descr="https://encrypted-tbn0.gstatic.com/images?q=tbn:ANd9GcQJOZlwFsIeL7QvF7jRhSfZelplLT-QjtxzPVryzraqTTPAwAwq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82861" y="1295400"/>
            <a:ext cx="1143000" cy="1143001"/>
          </a:xfrm>
          <a:prstGeom prst="rect">
            <a:avLst/>
          </a:prstGeom>
          <a:noFill/>
        </p:spPr>
      </p:pic>
      <p:cxnSp>
        <p:nvCxnSpPr>
          <p:cNvPr id="29" name="Straight Arrow Connector 28"/>
          <p:cNvCxnSpPr/>
          <p:nvPr/>
        </p:nvCxnSpPr>
        <p:spPr>
          <a:xfrm flipH="1">
            <a:off x="7086600" y="4953000"/>
            <a:ext cx="914400" cy="9906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149661" y="1905000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log</a:t>
            </a:r>
            <a:endParaRPr lang="en-US" sz="2400" dirty="0"/>
          </a:p>
        </p:txBody>
      </p:sp>
      <p:pic>
        <p:nvPicPr>
          <p:cNvPr id="25" name="Picture 6" descr="http://clipart.edigg.com/1347619441/Assorted_Clipart/Containers_Clipart/thumbs/t_Containers01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4469190"/>
            <a:ext cx="304800" cy="483809"/>
          </a:xfrm>
          <a:prstGeom prst="rect">
            <a:avLst/>
          </a:prstGeom>
          <a:noFill/>
        </p:spPr>
      </p:pic>
      <p:cxnSp>
        <p:nvCxnSpPr>
          <p:cNvPr id="38" name="Straight Arrow Connector 37"/>
          <p:cNvCxnSpPr/>
          <p:nvPr/>
        </p:nvCxnSpPr>
        <p:spPr>
          <a:xfrm flipH="1">
            <a:off x="1143000" y="2438400"/>
            <a:ext cx="939861" cy="1143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64782" y="2362200"/>
            <a:ext cx="1666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7030A0"/>
                </a:solidFill>
              </a:rPr>
              <a:t>resampling</a:t>
            </a:r>
            <a:endParaRPr lang="en-US" sz="2400" dirty="0">
              <a:solidFill>
                <a:srgbClr val="7030A0"/>
              </a:solidFill>
            </a:endParaRPr>
          </a:p>
        </p:txBody>
      </p:sp>
      <p:pic>
        <p:nvPicPr>
          <p:cNvPr id="33798" name="Picture 6" descr="http://3.bp.blogspot.com/_Q0lTtPVTG40/R9UpS-rsejI/AAAAAAAALw4/oIpg5zMlffA/s400/Image+processing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86000" y="3581401"/>
            <a:ext cx="1676399" cy="1676400"/>
          </a:xfrm>
          <a:prstGeom prst="rect">
            <a:avLst/>
          </a:prstGeom>
          <a:noFill/>
        </p:spPr>
      </p:pic>
      <p:cxnSp>
        <p:nvCxnSpPr>
          <p:cNvPr id="41" name="Straight Arrow Connector 40"/>
          <p:cNvCxnSpPr/>
          <p:nvPr/>
        </p:nvCxnSpPr>
        <p:spPr>
          <a:xfrm>
            <a:off x="2997261" y="2438400"/>
            <a:ext cx="228600" cy="1066800"/>
          </a:xfrm>
          <a:prstGeom prst="straightConnector1">
            <a:avLst/>
          </a:prstGeom>
          <a:ln w="127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916190" y="3424535"/>
            <a:ext cx="1011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model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225861" y="2817167"/>
            <a:ext cx="766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user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175887" y="5562600"/>
            <a:ext cx="1401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feedback</a:t>
            </a:r>
            <a:endParaRPr lang="en-US" sz="2400" dirty="0">
              <a:solidFill>
                <a:srgbClr val="7030A0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4114800" y="4343400"/>
            <a:ext cx="6858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6" descr="http://clipart.edigg.com/1347619441/Assorted_Clipart/Containers_Clipart/thumbs/t_Containers01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4038600"/>
            <a:ext cx="384048" cy="609600"/>
          </a:xfrm>
          <a:prstGeom prst="rect">
            <a:avLst/>
          </a:prstGeom>
          <a:noFill/>
        </p:spPr>
      </p:pic>
      <p:pic>
        <p:nvPicPr>
          <p:cNvPr id="49" name="Picture 8" descr="http://clipart.edigg.com/1347619441/Assorted_Clipart/Containers_Clipart/thumbs/t_Containers006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5268" y="3962400"/>
            <a:ext cx="592665" cy="533399"/>
          </a:xfrm>
          <a:prstGeom prst="rect">
            <a:avLst/>
          </a:prstGeom>
          <a:noFill/>
        </p:spPr>
      </p:pic>
      <p:pic>
        <p:nvPicPr>
          <p:cNvPr id="50" name="Picture 12" descr="http://clipart.edigg.com/1347619441/Assorted_Clipart/Containers_Clipart/thumbs/t_Containers001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484429" y="4191000"/>
            <a:ext cx="560832" cy="609600"/>
          </a:xfrm>
          <a:prstGeom prst="rect">
            <a:avLst/>
          </a:prstGeom>
          <a:noFill/>
        </p:spPr>
      </p:pic>
      <p:sp>
        <p:nvSpPr>
          <p:cNvPr id="51" name="TextBox 50"/>
          <p:cNvSpPr txBox="1"/>
          <p:nvPr/>
        </p:nvSpPr>
        <p:spPr>
          <a:xfrm>
            <a:off x="4821210" y="4567535"/>
            <a:ext cx="745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jobs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162800" y="3200400"/>
            <a:ext cx="1489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simulated</a:t>
            </a:r>
            <a:endParaRPr lang="en-US" sz="2400" dirty="0">
              <a:solidFill>
                <a:srgbClr val="7030A0"/>
              </a:solidFill>
            </a:endParaRPr>
          </a:p>
        </p:txBody>
      </p:sp>
      <p:cxnSp>
        <p:nvCxnSpPr>
          <p:cNvPr id="59" name="Curved Connector 58"/>
          <p:cNvCxnSpPr/>
          <p:nvPr/>
        </p:nvCxnSpPr>
        <p:spPr>
          <a:xfrm rot="10800000">
            <a:off x="3124200" y="5334000"/>
            <a:ext cx="2819400" cy="990600"/>
          </a:xfrm>
          <a:prstGeom prst="curvedConnector3">
            <a:avLst>
              <a:gd name="adj1" fmla="val 10005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241421" y="3124200"/>
            <a:ext cx="1349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behavior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68" name="Rounded Rectangular Callout 67"/>
          <p:cNvSpPr/>
          <p:nvPr/>
        </p:nvSpPr>
        <p:spPr>
          <a:xfrm>
            <a:off x="4800600" y="1447800"/>
            <a:ext cx="3581400" cy="1600200"/>
          </a:xfrm>
          <a:prstGeom prst="wedgeRoundRectCallout">
            <a:avLst>
              <a:gd name="adj1" fmla="val -29251"/>
              <a:gd name="adj2" fmla="val 1034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69863" indent="-169863">
              <a:buFont typeface="Arial" pitchFamily="34" charset="0"/>
              <a:buChar char="•"/>
            </a:pPr>
            <a:r>
              <a:rPr lang="en-US" sz="2400" dirty="0" smtClean="0"/>
              <a:t>Same sequences of jobs</a:t>
            </a:r>
          </a:p>
          <a:p>
            <a:pPr marL="169863" indent="-169863">
              <a:buFont typeface="Arial" pitchFamily="34" charset="0"/>
              <a:buChar char="•"/>
            </a:pPr>
            <a:r>
              <a:rPr lang="en-US" sz="2400" dirty="0" smtClean="0"/>
              <a:t>Timing adjusted based on performance</a:t>
            </a:r>
            <a:endParaRPr lang="en-US" sz="2400" dirty="0"/>
          </a:p>
        </p:txBody>
      </p:sp>
      <p:sp>
        <p:nvSpPr>
          <p:cNvPr id="37" name="Title 3"/>
          <p:cNvSpPr txBox="1">
            <a:spLocks/>
          </p:cNvSpPr>
          <p:nvPr/>
        </p:nvSpPr>
        <p:spPr bwMode="auto">
          <a:xfrm>
            <a:off x="457200" y="381000"/>
            <a:ext cx="82296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r>
              <a:rPr lang="en-US" kern="0" smtClean="0">
                <a:solidFill>
                  <a:srgbClr val="800000"/>
                </a:solidFill>
              </a:rPr>
              <a:t>Resampling with Feedback</a:t>
            </a:r>
            <a:endParaRPr lang="en-US" kern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29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3646"/>
            <a:ext cx="8483860" cy="900100"/>
          </a:xfrm>
        </p:spPr>
        <p:txBody>
          <a:bodyPr>
            <a:normAutofit/>
          </a:bodyPr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448780"/>
            <a:ext cx="8685965" cy="5220580"/>
          </a:xfrm>
        </p:spPr>
        <p:txBody>
          <a:bodyPr>
            <a:normAutofit/>
          </a:bodyPr>
          <a:lstStyle/>
          <a:p>
            <a:r>
              <a:rPr lang="en-US" dirty="0" smtClean="0"/>
              <a:t>Performance metrics change</a:t>
            </a:r>
          </a:p>
          <a:p>
            <a:pPr lvl="1"/>
            <a:r>
              <a:rPr lang="en-US" dirty="0" smtClean="0"/>
              <a:t>Better scheduler </a:t>
            </a:r>
            <a:r>
              <a:rPr lang="en-US" dirty="0" smtClean="0">
                <a:sym typeface="Wingdings"/>
              </a:rPr>
              <a:t> </a:t>
            </a:r>
            <a:r>
              <a:rPr lang="en-US" dirty="0" smtClean="0"/>
              <a:t>more jobs </a:t>
            </a:r>
            <a:r>
              <a:rPr lang="en-US" dirty="0" smtClean="0">
                <a:sym typeface="Wingdings"/>
              </a:rPr>
              <a:t>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92D050"/>
                </a:solidFill>
              </a:rPr>
              <a:t>higher throughput</a:t>
            </a:r>
          </a:p>
          <a:p>
            <a:pPr lvl="1"/>
            <a:r>
              <a:rPr lang="en-US" dirty="0" smtClean="0"/>
              <a:t>Better scheduler </a:t>
            </a:r>
            <a:r>
              <a:rPr lang="en-US" dirty="0" smtClean="0">
                <a:sym typeface="Wingdings"/>
              </a:rPr>
              <a:t></a:t>
            </a:r>
            <a:r>
              <a:rPr lang="en-US" dirty="0" smtClean="0"/>
              <a:t> more jobs </a:t>
            </a:r>
            <a:r>
              <a:rPr lang="en-US" dirty="0" smtClean="0">
                <a:sym typeface="Wingdings"/>
              </a:rPr>
              <a:t></a:t>
            </a:r>
            <a:r>
              <a:rPr lang="en-US" dirty="0" smtClean="0"/>
              <a:t> maybe </a:t>
            </a:r>
            <a:r>
              <a:rPr lang="en-US" dirty="0" smtClean="0">
                <a:solidFill>
                  <a:srgbClr val="92D050"/>
                </a:solidFill>
              </a:rPr>
              <a:t>higher response time</a:t>
            </a:r>
            <a:r>
              <a:rPr lang="en-US" dirty="0" smtClean="0"/>
              <a:t> (considered worse!)</a:t>
            </a:r>
          </a:p>
          <a:p>
            <a:r>
              <a:rPr lang="en-US" dirty="0" smtClean="0"/>
              <a:t>Feedback counteracts efforts to change load</a:t>
            </a:r>
          </a:p>
          <a:p>
            <a:pPr lvl="1"/>
            <a:r>
              <a:rPr lang="en-US" dirty="0" smtClean="0"/>
              <a:t>Higher load </a:t>
            </a:r>
            <a:r>
              <a:rPr lang="en-US" dirty="0" smtClean="0">
                <a:sym typeface="Wingdings"/>
              </a:rPr>
              <a:t></a:t>
            </a:r>
            <a:r>
              <a:rPr lang="en-US" dirty="0" smtClean="0"/>
              <a:t> worse performance </a:t>
            </a:r>
            <a:r>
              <a:rPr lang="en-US" dirty="0" smtClean="0">
                <a:sym typeface="Wingdings"/>
              </a:rPr>
              <a:t></a:t>
            </a:r>
            <a:r>
              <a:rPr lang="en-US" dirty="0" smtClean="0"/>
              <a:t> users back off</a:t>
            </a:r>
          </a:p>
          <a:p>
            <a:pPr lvl="1"/>
            <a:r>
              <a:rPr lang="en-US" dirty="0" smtClean="0"/>
              <a:t>Negative feedback effect</a:t>
            </a:r>
          </a:p>
          <a:p>
            <a:pPr lvl="1"/>
            <a:r>
              <a:rPr lang="en-US" dirty="0" smtClean="0"/>
              <a:t>Leads to stability: system won’t saturate!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92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33645"/>
            <a:ext cx="8229600" cy="1039127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THIS IS DIFFERENT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Old School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מציין מיקום תוכן 4"/>
          <p:cNvSpPr>
            <a:spLocks noGrp="1"/>
          </p:cNvSpPr>
          <p:nvPr>
            <p:ph sz="half" idx="2"/>
          </p:nvPr>
        </p:nvSpPr>
        <p:spPr>
          <a:xfrm>
            <a:off x="161510" y="2174874"/>
            <a:ext cx="4335878" cy="4404475"/>
          </a:xfrm>
        </p:spPr>
        <p:txBody>
          <a:bodyPr/>
          <a:lstStyle/>
          <a:p>
            <a:r>
              <a:rPr lang="en-US" sz="2800" dirty="0" smtClean="0"/>
              <a:t>Fair evaluations require equivalent conditions</a:t>
            </a:r>
          </a:p>
          <a:p>
            <a:r>
              <a:rPr lang="en-US" sz="2800" dirty="0" smtClean="0"/>
              <a:t>Equivalent conditions = same job stream</a:t>
            </a:r>
          </a:p>
          <a:p>
            <a:r>
              <a:rPr lang="en-US" sz="2800" dirty="0" smtClean="0"/>
              <a:t>Retain jobs and timestamps from log  (at possible expense   of dependencies)</a:t>
            </a:r>
            <a:endParaRPr lang="en-US" sz="2800" dirty="0"/>
          </a:p>
        </p:txBody>
      </p:sp>
      <p:sp>
        <p:nvSpPr>
          <p:cNvPr id="6" name="מציין מיקום טקסט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B050"/>
                </a:solidFill>
              </a:rPr>
              <a:t>New Idea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7" name="מציין מיקום תוכן 6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337465" cy="4449480"/>
          </a:xfrm>
        </p:spPr>
        <p:txBody>
          <a:bodyPr/>
          <a:lstStyle/>
          <a:p>
            <a:r>
              <a:rPr lang="en-US" sz="2800" dirty="0"/>
              <a:t>Fair evaluations require equivalent conditions</a:t>
            </a:r>
          </a:p>
          <a:p>
            <a:r>
              <a:rPr lang="en-US" sz="2800" dirty="0"/>
              <a:t>Equivalent conditions </a:t>
            </a:r>
            <a:r>
              <a:rPr lang="en-US" sz="2800" dirty="0" smtClean="0"/>
              <a:t>= same users with same behaviors</a:t>
            </a:r>
          </a:p>
          <a:p>
            <a:r>
              <a:rPr lang="en-US" sz="2800" dirty="0" smtClean="0"/>
              <a:t>Retain logical structure of workload (dependencies &amp; Feedback) at possible expense of timestamps</a:t>
            </a:r>
            <a:endParaRPr lang="en-US" sz="2800" dirty="0"/>
          </a:p>
        </p:txBody>
      </p:sp>
      <p:pic>
        <p:nvPicPr>
          <p:cNvPr id="171012" name="Picture 4" descr="Ideas light bulb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96071">
            <a:off x="1629719" y="144331"/>
            <a:ext cx="1366410" cy="1366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84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8" name="מציין מיקום תוכן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Representative workloads are important</a:t>
            </a:r>
          </a:p>
          <a:p>
            <a:r>
              <a:rPr lang="en-US" dirty="0" smtClean="0"/>
              <a:t>But must be adjusted to the system under study</a:t>
            </a:r>
          </a:p>
          <a:p>
            <a:r>
              <a:rPr lang="en-US" dirty="0" smtClean="0"/>
              <a:t>Can be done with resampling and feedback</a:t>
            </a:r>
          </a:p>
          <a:p>
            <a:r>
              <a:rPr lang="en-US" dirty="0" smtClean="0"/>
              <a:t>Many benefits over just replaying a trace</a:t>
            </a:r>
          </a:p>
          <a:p>
            <a:r>
              <a:rPr lang="en-US" dirty="0" smtClean="0"/>
              <a:t>A different mindset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70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Thank You</a:t>
            </a:r>
            <a:endParaRPr lang="en-US" altLang="en-US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88740"/>
            <a:ext cx="8763000" cy="5625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>
                <a:solidFill>
                  <a:srgbClr val="92D050"/>
                </a:solidFill>
              </a:rPr>
              <a:t>Students</a:t>
            </a:r>
            <a:endParaRPr lang="en-US" altLang="en-US" sz="2200" dirty="0">
              <a:solidFill>
                <a:srgbClr val="92D05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Dan </a:t>
            </a:r>
            <a:r>
              <a:rPr lang="en-US" altLang="en-US" sz="2200" dirty="0" err="1"/>
              <a:t>Tsafrir</a:t>
            </a:r>
            <a:r>
              <a:rPr lang="en-US" altLang="en-US" sz="2200" dirty="0"/>
              <a:t> (PhD 2006)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Edi </a:t>
            </a:r>
            <a:r>
              <a:rPr lang="en-US" altLang="en-US" sz="2200" dirty="0" err="1"/>
              <a:t>Shmueli</a:t>
            </a:r>
            <a:r>
              <a:rPr lang="en-US" altLang="en-US" sz="2200" dirty="0"/>
              <a:t> (PhD 2008</a:t>
            </a:r>
            <a:r>
              <a:rPr lang="en-US" altLang="en-US" sz="22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err="1" smtClean="0"/>
              <a:t>Netanel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Zakay</a:t>
            </a:r>
            <a:r>
              <a:rPr lang="en-US" altLang="en-US" sz="2200" dirty="0" smtClean="0"/>
              <a:t> (PhD 2018)</a:t>
            </a:r>
            <a:endParaRPr lang="en-US" altLang="en-US" sz="2200" dirty="0"/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solidFill>
                  <a:srgbClr val="92D050"/>
                </a:solidFill>
              </a:rPr>
              <a:t>Funding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smtClean="0"/>
              <a:t>Israel Science Foundation 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smtClean="0"/>
              <a:t>Ministry of Science and Technology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solidFill>
                  <a:srgbClr val="92D050"/>
                </a:solidFill>
              </a:rPr>
              <a:t>Parallel </a:t>
            </a:r>
            <a:r>
              <a:rPr lang="en-US" altLang="en-US" sz="2400" dirty="0">
                <a:solidFill>
                  <a:srgbClr val="92D050"/>
                </a:solidFill>
              </a:rPr>
              <a:t>Workloads Archive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CTC SP2 – Steven </a:t>
            </a:r>
            <a:r>
              <a:rPr lang="en-US" altLang="en-US" sz="2000" dirty="0" err="1"/>
              <a:t>Hotovy</a:t>
            </a:r>
            <a:r>
              <a:rPr lang="en-US" altLang="en-US" sz="2000" dirty="0"/>
              <a:t> and Dan Dwyer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SDSC Paragon – Reagan Moore and Allen Downey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SDSC SP2 and </a:t>
            </a:r>
            <a:r>
              <a:rPr lang="en-US" altLang="en-US" sz="2000" dirty="0" err="1"/>
              <a:t>DataStar</a:t>
            </a:r>
            <a:r>
              <a:rPr lang="en-US" altLang="en-US" sz="2000" dirty="0"/>
              <a:t> – Victor Hazelwood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SDSC Blue Horizon – Travis </a:t>
            </a:r>
            <a:r>
              <a:rPr lang="en-US" altLang="en-US" sz="2000" dirty="0" err="1"/>
              <a:t>Earheart</a:t>
            </a:r>
            <a:r>
              <a:rPr lang="en-US" altLang="en-US" sz="2000" dirty="0"/>
              <a:t> and Nancy Wilkins-</a:t>
            </a:r>
            <a:r>
              <a:rPr lang="en-US" altLang="en-US" sz="2000" dirty="0" err="1"/>
              <a:t>Diehr</a:t>
            </a:r>
            <a:endParaRPr lang="en-US" altLang="en-US" sz="2000" dirty="0"/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LANL CM5 – Curt Canada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LANL O2K – </a:t>
            </a:r>
            <a:r>
              <a:rPr lang="en-US" altLang="en-US" sz="2000" dirty="0" err="1"/>
              <a:t>Fabrizio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Petrini</a:t>
            </a:r>
            <a:endParaRPr lang="en-US" altLang="en-US" sz="2000" dirty="0"/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HPC2N cluster – Ake </a:t>
            </a:r>
            <a:r>
              <a:rPr lang="en-US" altLang="en-US" sz="2000" dirty="0" err="1"/>
              <a:t>Sandgren</a:t>
            </a:r>
            <a:r>
              <a:rPr lang="en-US" altLang="en-US" sz="2000" dirty="0"/>
              <a:t> and Michael Jack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LLNL </a:t>
            </a:r>
            <a:r>
              <a:rPr lang="en-US" altLang="en-US" sz="2000" dirty="0" err="1"/>
              <a:t>uBGL</a:t>
            </a:r>
            <a:r>
              <a:rPr lang="en-US" altLang="en-US" sz="2000" dirty="0"/>
              <a:t> – Moe </a:t>
            </a:r>
            <a:r>
              <a:rPr lang="en-US" altLang="en-US" sz="2000" dirty="0" err="1"/>
              <a:t>Jette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54619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Thank You</a:t>
            </a:r>
          </a:p>
        </p:txBody>
      </p:sp>
      <p:graphicFrame>
        <p:nvGraphicFramePr>
          <p:cNvPr id="44056" name="Group 2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188692037"/>
              </p:ext>
            </p:extLst>
          </p:nvPr>
        </p:nvGraphicFramePr>
        <p:xfrm>
          <a:off x="1066800" y="2590800"/>
          <a:ext cx="7010400" cy="3352800"/>
        </p:xfrm>
        <a:graphic>
          <a:graphicData uri="http://schemas.openxmlformats.org/drawingml/2006/table">
            <a:tbl>
              <a:tblPr/>
              <a:tblGrid>
                <a:gridCol w="5638800"/>
                <a:gridCol w="1371600"/>
              </a:tblGrid>
              <a:tr h="83820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Question and answer price list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Basic answers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$1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Answers that require thought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$2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Correct answers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$4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057" name="AutoShape 25"/>
          <p:cNvSpPr>
            <a:spLocks noChangeArrowheads="1"/>
          </p:cNvSpPr>
          <p:nvPr/>
        </p:nvSpPr>
        <p:spPr bwMode="auto">
          <a:xfrm>
            <a:off x="6400800" y="4648200"/>
            <a:ext cx="1981200" cy="1828800"/>
          </a:xfrm>
          <a:prstGeom prst="irregularSeal1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800">
                <a:solidFill>
                  <a:srgbClr val="000099"/>
                </a:solidFill>
              </a:rPr>
              <a:t>Sold</a:t>
            </a:r>
          </a:p>
          <a:p>
            <a:pPr algn="ctr"/>
            <a:r>
              <a:rPr lang="en-US" altLang="en-US" sz="2800">
                <a:solidFill>
                  <a:srgbClr val="000099"/>
                </a:solidFill>
              </a:rPr>
              <a:t>out!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44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But in their papers,</a:t>
            </a:r>
          </a:p>
          <a:p>
            <a:pPr>
              <a:buFontTx/>
              <a:buNone/>
            </a:pPr>
            <a:endParaRPr lang="en-US" altLang="en-US" dirty="0"/>
          </a:p>
          <a:p>
            <a:pPr algn="ctr">
              <a:buFontTx/>
              <a:buNone/>
            </a:pPr>
            <a:r>
              <a:rPr lang="en-US" altLang="en-US" sz="3600" dirty="0"/>
              <a:t>Their scheme was better than ours!</a:t>
            </a:r>
          </a:p>
        </p:txBody>
      </p:sp>
    </p:spTree>
    <p:extLst>
      <p:ext uri="{BB962C8B-B14F-4D97-AF65-F5344CB8AC3E}">
        <p14:creationId xmlns:p14="http://schemas.microsoft.com/office/powerpoint/2010/main" val="173784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 sz="4400" dirty="0"/>
              <a:t>How could they be so wrong?</a:t>
            </a:r>
          </a:p>
        </p:txBody>
      </p:sp>
    </p:spTree>
    <p:extLst>
      <p:ext uri="{BB962C8B-B14F-4D97-AF65-F5344CB8AC3E}">
        <p14:creationId xmlns:p14="http://schemas.microsoft.com/office/powerpoint/2010/main" val="393205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Workload = Input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114800"/>
          </a:xfrm>
        </p:spPr>
        <p:txBody>
          <a:bodyPr/>
          <a:lstStyle/>
          <a:p>
            <a:pPr marL="0" indent="0" algn="l" rtl="0">
              <a:buNone/>
            </a:pPr>
            <a:r>
              <a:rPr lang="en-US" altLang="en-US" dirty="0"/>
              <a:t>Algorithms</a:t>
            </a:r>
          </a:p>
          <a:p>
            <a:pPr algn="l" rtl="0"/>
            <a:endParaRPr lang="en-US" altLang="en-US" dirty="0"/>
          </a:p>
          <a:p>
            <a:pPr algn="l" rtl="0">
              <a:buFontTx/>
              <a:buNone/>
            </a:pPr>
            <a:endParaRPr lang="en-US" altLang="en-US" dirty="0"/>
          </a:p>
          <a:p>
            <a:pPr algn="l" rtl="0"/>
            <a:endParaRPr lang="en-US" altLang="en-US" dirty="0"/>
          </a:p>
          <a:p>
            <a:pPr marL="0" indent="0" algn="l" rtl="0">
              <a:buNone/>
            </a:pPr>
            <a:r>
              <a:rPr lang="en-US" altLang="en-US" dirty="0"/>
              <a:t>Systems</a:t>
            </a:r>
          </a:p>
        </p:txBody>
      </p:sp>
      <p:grpSp>
        <p:nvGrpSpPr>
          <p:cNvPr id="2" name="קבוצה 1"/>
          <p:cNvGrpSpPr/>
          <p:nvPr/>
        </p:nvGrpSpPr>
        <p:grpSpPr>
          <a:xfrm>
            <a:off x="827088" y="1935144"/>
            <a:ext cx="7273925" cy="1728787"/>
            <a:chOff x="827088" y="1935144"/>
            <a:chExt cx="7273925" cy="1728787"/>
          </a:xfrm>
        </p:grpSpPr>
        <p:sp>
          <p:nvSpPr>
            <p:cNvPr id="3076" name="AutoShape 4"/>
            <p:cNvSpPr>
              <a:spLocks noChangeArrowheads="1"/>
            </p:cNvSpPr>
            <p:nvPr/>
          </p:nvSpPr>
          <p:spPr bwMode="auto">
            <a:xfrm>
              <a:off x="827088" y="2079606"/>
              <a:ext cx="1441450" cy="1512888"/>
            </a:xfrm>
            <a:prstGeom prst="wave">
              <a:avLst>
                <a:gd name="adj1" fmla="val 7977"/>
                <a:gd name="adj2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 dirty="0"/>
                <a:t>Input</a:t>
              </a:r>
            </a:p>
            <a:p>
              <a:pPr algn="ctr"/>
              <a:r>
                <a:rPr lang="en-US" altLang="en-US" sz="2400" dirty="0"/>
                <a:t>instance</a:t>
              </a:r>
            </a:p>
          </p:txBody>
        </p:sp>
        <p:sp>
          <p:nvSpPr>
            <p:cNvPr id="3077" name="AutoShape 5"/>
            <p:cNvSpPr>
              <a:spLocks noChangeArrowheads="1"/>
            </p:cNvSpPr>
            <p:nvPr/>
          </p:nvSpPr>
          <p:spPr bwMode="auto">
            <a:xfrm>
              <a:off x="2411413" y="2654281"/>
              <a:ext cx="288925" cy="576263"/>
            </a:xfrm>
            <a:prstGeom prst="rightArrow">
              <a:avLst>
                <a:gd name="adj1" fmla="val 44907"/>
                <a:gd name="adj2" fmla="val 4560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auto">
            <a:xfrm>
              <a:off x="2843213" y="2151044"/>
              <a:ext cx="1871662" cy="1512887"/>
            </a:xfrm>
            <a:prstGeom prst="star16">
              <a:avLst>
                <a:gd name="adj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/>
                <a:t>Algorithm</a:t>
              </a:r>
            </a:p>
          </p:txBody>
        </p:sp>
        <p:sp>
          <p:nvSpPr>
            <p:cNvPr id="3079" name="AutoShape 7"/>
            <p:cNvSpPr>
              <a:spLocks noChangeArrowheads="1"/>
            </p:cNvSpPr>
            <p:nvPr/>
          </p:nvSpPr>
          <p:spPr bwMode="auto">
            <a:xfrm>
              <a:off x="4859338" y="2654281"/>
              <a:ext cx="288925" cy="576263"/>
            </a:xfrm>
            <a:prstGeom prst="rightArrow">
              <a:avLst>
                <a:gd name="adj1" fmla="val 44907"/>
                <a:gd name="adj2" fmla="val 4560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>
              <a:off x="5364163" y="1935144"/>
              <a:ext cx="2736850" cy="1655762"/>
            </a:xfrm>
            <a:prstGeom prst="cloudCallout">
              <a:avLst>
                <a:gd name="adj1" fmla="val -38032"/>
                <a:gd name="adj2" fmla="val 3726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altLang="en-US" sz="2400" dirty="0"/>
                <a:t>Worst case time/space</a:t>
              </a:r>
            </a:p>
            <a:p>
              <a:pPr algn="ctr"/>
              <a:r>
                <a:rPr lang="en-US" altLang="en-US" sz="2400" dirty="0"/>
                <a:t>bounds</a:t>
              </a:r>
            </a:p>
          </p:txBody>
        </p:sp>
      </p:grpSp>
      <p:grpSp>
        <p:nvGrpSpPr>
          <p:cNvPr id="3" name="קבוצה 2"/>
          <p:cNvGrpSpPr/>
          <p:nvPr/>
        </p:nvGrpSpPr>
        <p:grpSpPr>
          <a:xfrm>
            <a:off x="684213" y="4095731"/>
            <a:ext cx="8064500" cy="2016125"/>
            <a:chOff x="684213" y="4095731"/>
            <a:chExt cx="8064500" cy="2016125"/>
          </a:xfrm>
        </p:grpSpPr>
        <p:sp>
          <p:nvSpPr>
            <p:cNvPr id="3081" name="AutoShape 9"/>
            <p:cNvSpPr>
              <a:spLocks noChangeArrowheads="1"/>
            </p:cNvSpPr>
            <p:nvPr/>
          </p:nvSpPr>
          <p:spPr bwMode="auto">
            <a:xfrm>
              <a:off x="684213" y="4383069"/>
              <a:ext cx="1871662" cy="1727200"/>
            </a:xfrm>
            <a:custGeom>
              <a:avLst/>
              <a:gdLst>
                <a:gd name="G0" fmla="+- 16195 0 0"/>
                <a:gd name="G1" fmla="+- 3117 0 0"/>
                <a:gd name="G2" fmla="+- 21600 0 3117"/>
                <a:gd name="G3" fmla="+- 10800 0 3117"/>
                <a:gd name="G4" fmla="+- 21600 0 16195"/>
                <a:gd name="G5" fmla="*/ G4 G3 10800"/>
                <a:gd name="G6" fmla="+- 21600 0 G5"/>
                <a:gd name="T0" fmla="*/ 16195 w 21600"/>
                <a:gd name="T1" fmla="*/ 0 h 21600"/>
                <a:gd name="T2" fmla="*/ 0 w 21600"/>
                <a:gd name="T3" fmla="*/ 10800 h 21600"/>
                <a:gd name="T4" fmla="*/ 16195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195" y="0"/>
                  </a:moveTo>
                  <a:lnTo>
                    <a:pt x="16195" y="3117"/>
                  </a:lnTo>
                  <a:lnTo>
                    <a:pt x="3375" y="3117"/>
                  </a:lnTo>
                  <a:lnTo>
                    <a:pt x="3375" y="18483"/>
                  </a:lnTo>
                  <a:lnTo>
                    <a:pt x="16195" y="18483"/>
                  </a:lnTo>
                  <a:lnTo>
                    <a:pt x="16195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3117"/>
                  </a:moveTo>
                  <a:lnTo>
                    <a:pt x="1350" y="18483"/>
                  </a:lnTo>
                  <a:lnTo>
                    <a:pt x="2700" y="18483"/>
                  </a:lnTo>
                  <a:lnTo>
                    <a:pt x="2700" y="3117"/>
                  </a:lnTo>
                  <a:close/>
                </a:path>
                <a:path w="21600" h="21600">
                  <a:moveTo>
                    <a:pt x="0" y="3117"/>
                  </a:moveTo>
                  <a:lnTo>
                    <a:pt x="0" y="18483"/>
                  </a:lnTo>
                  <a:lnTo>
                    <a:pt x="675" y="18483"/>
                  </a:lnTo>
                  <a:lnTo>
                    <a:pt x="675" y="311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 dirty="0"/>
                <a:t>Workload</a:t>
              </a:r>
            </a:p>
          </p:txBody>
        </p:sp>
        <p:sp>
          <p:nvSpPr>
            <p:cNvPr id="3082" name="AutoShape 10"/>
            <p:cNvSpPr>
              <a:spLocks noChangeArrowheads="1"/>
            </p:cNvSpPr>
            <p:nvPr/>
          </p:nvSpPr>
          <p:spPr bwMode="auto">
            <a:xfrm>
              <a:off x="2698750" y="4959331"/>
              <a:ext cx="288925" cy="576263"/>
            </a:xfrm>
            <a:prstGeom prst="rightArrow">
              <a:avLst>
                <a:gd name="adj1" fmla="val 44907"/>
                <a:gd name="adj2" fmla="val 4560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" name="AutoShape 11"/>
            <p:cNvSpPr>
              <a:spLocks noChangeArrowheads="1"/>
            </p:cNvSpPr>
            <p:nvPr/>
          </p:nvSpPr>
          <p:spPr bwMode="auto">
            <a:xfrm>
              <a:off x="3132138" y="4527531"/>
              <a:ext cx="1943100" cy="1439863"/>
            </a:xfrm>
            <a:prstGeom prst="flowChartMagneticDrum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/>
                <a:t>System  </a:t>
              </a:r>
            </a:p>
          </p:txBody>
        </p:sp>
        <p:sp>
          <p:nvSpPr>
            <p:cNvPr id="3084" name="AutoShape 12"/>
            <p:cNvSpPr>
              <a:spLocks noChangeArrowheads="1"/>
            </p:cNvSpPr>
            <p:nvPr/>
          </p:nvSpPr>
          <p:spPr bwMode="auto">
            <a:xfrm>
              <a:off x="5219700" y="4959331"/>
              <a:ext cx="288925" cy="576263"/>
            </a:xfrm>
            <a:prstGeom prst="rightArrow">
              <a:avLst>
                <a:gd name="adj1" fmla="val 44907"/>
                <a:gd name="adj2" fmla="val 4560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AutoShape 13"/>
            <p:cNvSpPr>
              <a:spLocks noChangeArrowheads="1"/>
            </p:cNvSpPr>
            <p:nvPr/>
          </p:nvSpPr>
          <p:spPr bwMode="auto">
            <a:xfrm>
              <a:off x="5580063" y="4095731"/>
              <a:ext cx="3168650" cy="2016125"/>
            </a:xfrm>
            <a:prstGeom prst="cloudCallout">
              <a:avLst>
                <a:gd name="adj1" fmla="val -38345"/>
                <a:gd name="adj2" fmla="val 3552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rIns="36000"/>
            <a:lstStyle/>
            <a:p>
              <a:pPr algn="ctr"/>
              <a:r>
                <a:rPr lang="en-US" altLang="en-US" sz="2400" dirty="0"/>
                <a:t>Average response-time /throughput metrics</a:t>
              </a:r>
            </a:p>
          </p:txBody>
        </p:sp>
      </p:grpSp>
      <p:sp>
        <p:nvSpPr>
          <p:cNvPr id="4" name="סרט מעוקל למטה 3"/>
          <p:cNvSpPr/>
          <p:nvPr/>
        </p:nvSpPr>
        <p:spPr>
          <a:xfrm>
            <a:off x="966787" y="3186103"/>
            <a:ext cx="7186613" cy="2682856"/>
          </a:xfrm>
          <a:prstGeom prst="ellipseRibbon">
            <a:avLst>
              <a:gd name="adj1" fmla="val 15823"/>
              <a:gd name="adj2" fmla="val 70694"/>
              <a:gd name="adj3" fmla="val 8130"/>
            </a:avLst>
          </a:prstGeom>
          <a:solidFill>
            <a:srgbClr val="000099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If you design a system with a certain workload in mind,</a:t>
            </a:r>
          </a:p>
          <a:p>
            <a:pPr algn="ctr"/>
            <a:r>
              <a:rPr lang="en-US" sz="2600" dirty="0" smtClean="0"/>
              <a:t>It will be good for that workload,</a:t>
            </a:r>
          </a:p>
          <a:p>
            <a:pPr algn="ctr"/>
            <a:r>
              <a:rPr lang="en-US" sz="2600" dirty="0" smtClean="0"/>
              <a:t>But not for other workloads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53272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Textured">
  <a:themeElements>
    <a:clrScheme name="Textured 6">
      <a:dk1>
        <a:srgbClr val="080808"/>
      </a:dk1>
      <a:lt1>
        <a:srgbClr val="FFFFFF"/>
      </a:lt1>
      <a:dk2>
        <a:srgbClr val="4D4D4D"/>
      </a:dk2>
      <a:lt2>
        <a:srgbClr val="FFFFFF"/>
      </a:lt2>
      <a:accent1>
        <a:srgbClr val="666699"/>
      </a:accent1>
      <a:accent2>
        <a:srgbClr val="3366CC"/>
      </a:accent2>
      <a:accent3>
        <a:srgbClr val="B2B2B2"/>
      </a:accent3>
      <a:accent4>
        <a:srgbClr val="DADADA"/>
      </a:accent4>
      <a:accent5>
        <a:srgbClr val="B8B8CA"/>
      </a:accent5>
      <a:accent6>
        <a:srgbClr val="2D5CB9"/>
      </a:accent6>
      <a:hlink>
        <a:srgbClr val="00CCFF"/>
      </a:hlink>
      <a:folHlink>
        <a:srgbClr val="CCCCFF"/>
      </a:folHlink>
    </a:clrScheme>
    <a:fontScheme name="Textured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13387</TotalTime>
  <Words>2169</Words>
  <Application>Microsoft Office PowerPoint</Application>
  <PresentationFormat>‫הצגה על המסך (4:3)</PresentationFormat>
  <Paragraphs>514</Paragraphs>
  <Slides>65</Slides>
  <Notes>4</Notes>
  <HiddenSlides>4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65</vt:i4>
      </vt:variant>
    </vt:vector>
  </HeadingPairs>
  <TitlesOfParts>
    <vt:vector size="67" baseType="lpstr">
      <vt:lpstr>Textured</vt:lpstr>
      <vt:lpstr>תרשים</vt:lpstr>
      <vt:lpstr>Experimental Computer Science: Focus on Workloads </vt:lpstr>
      <vt:lpstr>Computer Science</vt:lpstr>
      <vt:lpstr>Experimental Science</vt:lpstr>
      <vt:lpstr>Computer Science (take 2)</vt:lpstr>
      <vt:lpstr>Performance Evaluation</vt:lpstr>
      <vt:lpstr>The Good Old Days…</vt:lpstr>
      <vt:lpstr>מצגת של PowerPoint</vt:lpstr>
      <vt:lpstr>מצגת של PowerPoint</vt:lpstr>
      <vt:lpstr>Workload = Input</vt:lpstr>
      <vt:lpstr>Representativeness</vt:lpstr>
      <vt:lpstr>So Let’s Talk Workloads</vt:lpstr>
      <vt:lpstr>correlations</vt:lpstr>
      <vt:lpstr>Scheduling Parallel Jobs</vt:lpstr>
      <vt:lpstr>Scaling Models</vt:lpstr>
      <vt:lpstr>The Data</vt:lpstr>
      <vt:lpstr>The Data</vt:lpstr>
      <vt:lpstr>The Data</vt:lpstr>
      <vt:lpstr>Conclusion</vt:lpstr>
      <vt:lpstr>flurries</vt:lpstr>
      <vt:lpstr>Workload Flurries</vt:lpstr>
      <vt:lpstr>Workload Flurries</vt:lpstr>
      <vt:lpstr>Instability Example</vt:lpstr>
      <vt:lpstr>Instability Example</vt:lpstr>
      <vt:lpstr>To Clean or Not to Clean?</vt:lpstr>
      <vt:lpstr>My Opinion</vt:lpstr>
      <vt:lpstr>Challenges</vt:lpstr>
      <vt:lpstr>Using Accounting Logs</vt:lpstr>
      <vt:lpstr>PWA Usage Statistics</vt:lpstr>
      <vt:lpstr>Workloads</vt:lpstr>
      <vt:lpstr>מצגת של PowerPoint</vt:lpstr>
      <vt:lpstr>מצגת של PowerPoint</vt:lpstr>
      <vt:lpstr>מצגת של PowerPoint</vt:lpstr>
      <vt:lpstr>But…</vt:lpstr>
      <vt:lpstr>The “Signature”</vt:lpstr>
      <vt:lpstr>Example</vt:lpstr>
      <vt:lpstr>Example</vt:lpstr>
      <vt:lpstr>Example</vt:lpstr>
      <vt:lpstr>Independence vs. Feedback</vt:lpstr>
      <vt:lpstr>Performance and Feedback</vt:lpstr>
      <vt:lpstr>Performance and Feedback</vt:lpstr>
      <vt:lpstr>Simulations of Performance</vt:lpstr>
      <vt:lpstr>User-based workloads</vt:lpstr>
      <vt:lpstr>Effect of Users</vt:lpstr>
      <vt:lpstr>Locality of Sampling</vt:lpstr>
      <vt:lpstr>User-Based Workloads</vt:lpstr>
      <vt:lpstr>Benefits</vt:lpstr>
      <vt:lpstr>Old Model</vt:lpstr>
      <vt:lpstr>Site-Level Model</vt:lpstr>
      <vt:lpstr>מצגת של PowerPoint</vt:lpstr>
      <vt:lpstr>Resampling</vt:lpstr>
      <vt:lpstr>Resampling Benefits</vt:lpstr>
      <vt:lpstr>User Behavior Model</vt:lpstr>
      <vt:lpstr>Analogy</vt:lpstr>
      <vt:lpstr>The Mechanics of Feedback</vt:lpstr>
      <vt:lpstr>Data</vt:lpstr>
      <vt:lpstr>Data Mining</vt:lpstr>
      <vt:lpstr>The Data</vt:lpstr>
      <vt:lpstr>The Data</vt:lpstr>
      <vt:lpstr>Resampling with Feedback</vt:lpstr>
      <vt:lpstr>מצגת של PowerPoint</vt:lpstr>
      <vt:lpstr>Implications</vt:lpstr>
      <vt:lpstr>THIS IS DIFFERENT</vt:lpstr>
      <vt:lpstr>Conclusions</vt:lpstr>
      <vt:lpstr>Thank You</vt:lpstr>
      <vt:lpstr>Thank You</vt:lpstr>
    </vt:vector>
  </TitlesOfParts>
  <Company>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and Resource Management of Parallel Systems</dc:title>
  <dc:creator>feit</dc:creator>
  <cp:lastModifiedBy>dror</cp:lastModifiedBy>
  <cp:revision>127</cp:revision>
  <dcterms:created xsi:type="dcterms:W3CDTF">2009-09-26T16:14:18Z</dcterms:created>
  <dcterms:modified xsi:type="dcterms:W3CDTF">2018-06-10T14:28:29Z</dcterms:modified>
</cp:coreProperties>
</file>