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75" r:id="rId2"/>
    <p:sldId id="272" r:id="rId3"/>
    <p:sldId id="258" r:id="rId4"/>
    <p:sldId id="273" r:id="rId5"/>
    <p:sldId id="274" r:id="rId6"/>
    <p:sldId id="259" r:id="rId7"/>
    <p:sldId id="260" r:id="rId8"/>
    <p:sldId id="266" r:id="rId9"/>
    <p:sldId id="261" r:id="rId10"/>
    <p:sldId id="268" r:id="rId11"/>
    <p:sldId id="262" r:id="rId12"/>
    <p:sldId id="269" r:id="rId13"/>
    <p:sldId id="263" r:id="rId14"/>
    <p:sldId id="270" r:id="rId15"/>
    <p:sldId id="264" r:id="rId16"/>
    <p:sldId id="271" r:id="rId17"/>
    <p:sldId id="265" r:id="rId18"/>
    <p:sldId id="276" r:id="rId19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901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  <a:srgbClr val="FF9900"/>
    <a:srgbClr val="C63D98"/>
    <a:srgbClr val="C60000"/>
    <a:srgbClr val="007A85"/>
    <a:srgbClr val="0F1150"/>
    <a:srgbClr val="B2B2B2"/>
    <a:srgbClr val="ADC610"/>
    <a:srgbClr val="7BA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9383" autoAdjust="0"/>
  </p:normalViewPr>
  <p:slideViewPr>
    <p:cSldViewPr snapToGrid="0">
      <p:cViewPr varScale="1">
        <p:scale>
          <a:sx n="66" d="100"/>
          <a:sy n="66" d="100"/>
        </p:scale>
        <p:origin x="864" y="60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4EDD46-5E3E-4948-8CE4-862242E6D426}" type="datetime1">
              <a:rPr lang="en-US" altLang="en-US"/>
              <a:pPr>
                <a:defRPr/>
              </a:pPr>
              <a:t>3/17/2018</a:t>
            </a:fld>
            <a:endParaRPr lang="en-US" alt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621BD0-1DC7-439F-A7DA-AAB9058FBC4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6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3750A71-82B1-4D97-9445-8A15B020D75F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360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Definitely</a:t>
            </a:r>
            <a:r>
              <a:rPr lang="nl-NL" baseline="0" dirty="0" smtClean="0"/>
              <a:t> mention that our design, we have contacted the authors of a previous work that performa  real-world experimentation and obtained their dataset. We have verified our output matches theirs and added several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50A71-82B1-4D97-9445-8A15B020D75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97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Make backup slide with all formulas of the metrics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Maak</a:t>
            </a:r>
            <a:r>
              <a:rPr lang="nl-NL" baseline="0" dirty="0" smtClean="0"/>
              <a:t> </a:t>
            </a:r>
            <a:r>
              <a:rPr lang="nl-NL" dirty="0" smtClean="0"/>
              <a:t>twee bargraphs die je laat zien. + Vertel grapje</a:t>
            </a:r>
            <a:r>
              <a:rPr lang="nl-NL" baseline="0" dirty="0" smtClean="0"/>
              <a:t> “don’t worry, there are charts”.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50A71-82B1-4D97-9445-8A15B020D75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2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expect the results to be different, as for BestFit the number of allocated resources may be lower,</a:t>
            </a:r>
            <a:r>
              <a:rPr lang="nl-NL" baseline="0" dirty="0" smtClean="0"/>
              <a:t> which some autoscalers take into account. So we would expect differences.</a:t>
            </a:r>
            <a:br>
              <a:rPr lang="nl-NL" baseline="0" dirty="0" smtClean="0"/>
            </a:br>
            <a:r>
              <a:rPr lang="nl-NL" baseline="0" dirty="0" smtClean="0"/>
              <a:t/>
            </a:r>
            <a:br>
              <a:rPr lang="nl-NL" baseline="0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50A71-82B1-4D97-9445-8A15B020D75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7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Add callout why fillworstfit and worstfit are at 280 (because idle clusters receive 1 task</a:t>
            </a:r>
            <a:r>
              <a:rPr lang="nl-NL" baseline="0" dirty="0" smtClean="0"/>
              <a:t> continuously and cannot be deallocted).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50A71-82B1-4D97-9445-8A15B020D75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9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performance differs significantly per application domain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 err="1" smtClean="0"/>
              <a:t>autoscalers</a:t>
            </a:r>
            <a:r>
              <a:rPr lang="en-US" dirty="0" smtClean="0"/>
              <a:t> perform similar on </a:t>
            </a:r>
            <a:r>
              <a:rPr lang="en-US" dirty="0" err="1" smtClean="0"/>
              <a:t>bursty</a:t>
            </a:r>
            <a:r>
              <a:rPr lang="en-US" dirty="0" smtClean="0"/>
              <a:t> workloads in terms of NSL</a:t>
            </a:r>
          </a:p>
          <a:p>
            <a:pPr>
              <a:defRPr/>
            </a:pPr>
            <a:r>
              <a:rPr lang="en-US" dirty="0" smtClean="0"/>
              <a:t>The allocation policy has a direct impact on performance</a:t>
            </a:r>
          </a:p>
          <a:p>
            <a:pPr lvl="1">
              <a:defRPr/>
            </a:pPr>
            <a:r>
              <a:rPr lang="en-US" dirty="0" smtClean="0"/>
              <a:t>Suggests to co-design allocation and provision policies</a:t>
            </a:r>
          </a:p>
          <a:p>
            <a:pPr>
              <a:defRPr/>
            </a:pPr>
            <a:r>
              <a:rPr lang="en-US" dirty="0" smtClean="0"/>
              <a:t>Some </a:t>
            </a:r>
            <a:r>
              <a:rPr lang="en-US" dirty="0" err="1" smtClean="0"/>
              <a:t>autoscalers</a:t>
            </a:r>
            <a:r>
              <a:rPr lang="en-US" dirty="0" smtClean="0"/>
              <a:t> overprovision more while yielding no better NSL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50A71-82B1-4D97-9445-8A15B020D75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88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5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294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89D0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nl-NL" altLang="en-US" sz="220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12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5" y="91441"/>
            <a:ext cx="8730532" cy="799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198" y="1129085"/>
            <a:ext cx="4123815" cy="50808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129085"/>
            <a:ext cx="4350950" cy="23761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4342999" cy="2560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85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89D0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nl-NL" altLang="en-US" sz="220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589" y="44450"/>
            <a:ext cx="8760822" cy="8953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0297" y="1200647"/>
            <a:ext cx="8725989" cy="5025224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58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375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67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588" y="274638"/>
            <a:ext cx="8666922" cy="65566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1297" y="11375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1297" y="1777309"/>
            <a:ext cx="4040188" cy="433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22" y="11375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22" y="1777310"/>
            <a:ext cx="4041775" cy="4345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2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9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0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630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49325" y="115888"/>
            <a:ext cx="7159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title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</a:t>
            </a:r>
            <a:r>
              <a:rPr lang="nl-NL" altLang="en-US" dirty="0" smtClean="0"/>
              <a:t/>
            </a:r>
            <a:br>
              <a:rPr lang="nl-NL" altLang="en-US" dirty="0" smtClean="0"/>
            </a:br>
            <a:endParaRPr lang="nl-NL" altLang="en-US" dirty="0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258888"/>
            <a:ext cx="805497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0" y="6329363"/>
            <a:ext cx="9144000" cy="528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nl-NL" altLang="en-US" sz="2200" smtClean="0"/>
          </a:p>
        </p:txBody>
      </p:sp>
      <p:sp>
        <p:nvSpPr>
          <p:cNvPr id="1029" name="Line 22"/>
          <p:cNvSpPr>
            <a:spLocks noChangeShapeType="1"/>
          </p:cNvSpPr>
          <p:nvPr userDrawn="1"/>
        </p:nvSpPr>
        <p:spPr bwMode="auto">
          <a:xfrm>
            <a:off x="0" y="632936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sz="1400" smtClean="0">
              <a:solidFill>
                <a:schemeClr val="bg2"/>
              </a:solidFill>
            </a:endParaRPr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8572500" y="6623050"/>
            <a:ext cx="45243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A042320A-AC18-4BAC-8A40-596F6C24ADBD}" type="slidenum">
              <a:rPr lang="nl-NL" altLang="en-US" sz="1100" smtClean="0"/>
              <a:pPr algn="r" eaLnBrk="1" hangingPunct="1">
                <a:defRPr/>
              </a:pPr>
              <a:t>‹nr.›</a:t>
            </a:fld>
            <a:endParaRPr lang="nl-NL" altLang="en-US" sz="1100" dirty="0" smtClean="0"/>
          </a:p>
        </p:txBody>
      </p:sp>
      <p:pic>
        <p:nvPicPr>
          <p:cNvPr id="2" name="Picture 1" descr="vu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311900"/>
            <a:ext cx="217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89D0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nl-NL" altLang="en-US" sz="2200" smtClean="0">
              <a:solidFill>
                <a:srgbClr val="007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9728" y="-38912"/>
            <a:ext cx="9153728" cy="2042809"/>
          </a:xfrm>
          <a:prstGeom prst="rect">
            <a:avLst/>
          </a:prstGeom>
          <a:solidFill>
            <a:srgbClr val="0089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66586" y="123825"/>
            <a:ext cx="8801099" cy="1704975"/>
          </a:xfrm>
        </p:spPr>
        <p:txBody>
          <a:bodyPr anchor="ctr"/>
          <a:lstStyle/>
          <a:p>
            <a:pPr marL="0" indent="0" algn="ctr"/>
            <a:r>
              <a:rPr lang="en-US" altLang="en-US" sz="3200" dirty="0" smtClean="0">
                <a:solidFill>
                  <a:schemeClr val="bg1"/>
                </a:solidFill>
                <a:latin typeface="+mn-lt"/>
              </a:rPr>
              <a:t>A Trace-Based Performance Study of </a:t>
            </a:r>
            <a:r>
              <a:rPr lang="en-US" altLang="en-US" sz="3200" dirty="0" err="1" smtClean="0">
                <a:solidFill>
                  <a:schemeClr val="bg1"/>
                </a:solidFill>
                <a:latin typeface="+mn-lt"/>
              </a:rPr>
              <a:t>Autoscaling</a:t>
            </a:r>
            <a:r>
              <a:rPr lang="en-US" altLang="en-US" sz="3200" dirty="0" smtClean="0">
                <a:solidFill>
                  <a:schemeClr val="bg1"/>
                </a:solidFill>
                <a:latin typeface="+mn-lt"/>
              </a:rPr>
              <a:t> Workloads of Workflows in Datacenters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5843398" y="2963014"/>
            <a:ext cx="2203450" cy="385762"/>
          </a:xfrm>
        </p:spPr>
        <p:txBody>
          <a:bodyPr/>
          <a:lstStyle/>
          <a:p>
            <a:pPr algn="l"/>
            <a:r>
              <a:rPr lang="en-US" altLang="en-US" sz="1800" dirty="0" smtClean="0"/>
              <a:t>Mihai </a:t>
            </a:r>
            <a:r>
              <a:rPr lang="en-US" altLang="en-US" sz="1800" dirty="0" err="1" smtClean="0"/>
              <a:t>Neacşu</a:t>
            </a:r>
            <a:r>
              <a:rPr lang="en-US" altLang="en-US" sz="1800" dirty="0" smtClean="0"/>
              <a:t>, BSc.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2564" y="4813890"/>
            <a:ext cx="3648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2000" dirty="0"/>
              <a:t>Ir. Laurens </a:t>
            </a:r>
            <a:r>
              <a:rPr lang="en-US" altLang="en-US" sz="2000" dirty="0" err="1"/>
              <a:t>Versluis</a:t>
            </a:r>
            <a:endParaRPr lang="en-US" altLang="en-US" sz="2000" dirty="0"/>
          </a:p>
          <a:p>
            <a:pPr algn="r" eaLnBrk="1" hangingPunct="1"/>
            <a:r>
              <a:rPr lang="en-US" altLang="en-US" sz="2000" dirty="0" err="1"/>
              <a:t>Massivizing</a:t>
            </a:r>
            <a:r>
              <a:rPr lang="en-US" altLang="en-US" sz="2000" dirty="0"/>
              <a:t> Computer Systems</a:t>
            </a:r>
          </a:p>
          <a:p>
            <a:pPr algn="r" eaLnBrk="1" hangingPunct="1"/>
            <a:r>
              <a:rPr lang="en-US" altLang="en-US" sz="2000" dirty="0"/>
              <a:t>@Large research, </a:t>
            </a:r>
            <a:br>
              <a:rPr lang="en-US" altLang="en-US" sz="2000" dirty="0"/>
            </a:br>
            <a:r>
              <a:rPr lang="en-US" altLang="en-US" sz="2000" dirty="0"/>
              <a:t>https://atlarge-research.com 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26" y="2616145"/>
            <a:ext cx="1966913" cy="19669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96" y="2641545"/>
            <a:ext cx="1028700" cy="1028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96" y="4068708"/>
            <a:ext cx="1028700" cy="1028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0514" y="4352225"/>
            <a:ext cx="3463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 smtClean="0">
                <a:latin typeface="+mn-lt"/>
              </a:rPr>
              <a:t>Prof.dr.eng. </a:t>
            </a:r>
            <a:r>
              <a:rPr lang="en-US" sz="1800" dirty="0" err="1">
                <a:latin typeface="+mn-lt"/>
              </a:rPr>
              <a:t>Alexandru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Iosup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2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dirty="0" smtClean="0"/>
              <a:t>Results: significant differences per domain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" y="1057275"/>
            <a:ext cx="8210550" cy="523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Highlight1"/>
          <p:cNvSpPr/>
          <p:nvPr/>
        </p:nvSpPr>
        <p:spPr bwMode="auto">
          <a:xfrm>
            <a:off x="2257425" y="1162050"/>
            <a:ext cx="571500" cy="5029200"/>
          </a:xfrm>
          <a:prstGeom prst="rect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38100" cap="flat" cmpd="sng" algn="ctr">
            <a:solidFill>
              <a:srgbClr val="0089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>
              <a:ln w="12700">
                <a:solidFill>
                  <a:srgbClr val="FF0000"/>
                </a:solidFill>
              </a:ln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explain box1"/>
          <p:cNvSpPr/>
          <p:nvPr/>
        </p:nvSpPr>
        <p:spPr bwMode="auto">
          <a:xfrm>
            <a:off x="3783959" y="4419600"/>
            <a:ext cx="2493962" cy="1590675"/>
          </a:xfrm>
          <a:prstGeom prst="wedgeRectCallout">
            <a:avLst>
              <a:gd name="adj1" fmla="val -87286"/>
              <a:gd name="adj2" fmla="val 19495"/>
            </a:avLst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rgbClr val="0089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/>
            <a:r>
              <a:rPr lang="en-US" altLang="en-US" dirty="0" err="1"/>
              <a:t>Autoscalers</a:t>
            </a:r>
            <a:r>
              <a:rPr lang="en-US" altLang="en-US" dirty="0"/>
              <a:t> </a:t>
            </a:r>
            <a:r>
              <a:rPr lang="en-US" altLang="en-US" dirty="0" err="1"/>
              <a:t>underprovision</a:t>
            </a:r>
            <a:r>
              <a:rPr lang="en-US" altLang="en-US" dirty="0"/>
              <a:t> roughly equally on all workloads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86075" y="1676400"/>
            <a:ext cx="371475" cy="1809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38100" algn="ctr">
            <a:solidFill>
              <a:srgbClr val="0089D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86075" y="2362200"/>
            <a:ext cx="371475" cy="1809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38100" algn="ctr">
            <a:solidFill>
              <a:srgbClr val="0089D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86075" y="3048000"/>
            <a:ext cx="371475" cy="1809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38100" algn="ctr">
            <a:solidFill>
              <a:srgbClr val="0089D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86075" y="3733800"/>
            <a:ext cx="371475" cy="1809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38100" algn="ctr">
            <a:solidFill>
              <a:srgbClr val="0089D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86075" y="4419600"/>
            <a:ext cx="371475" cy="1809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38100" algn="ctr">
            <a:solidFill>
              <a:srgbClr val="0089D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86075" y="5105400"/>
            <a:ext cx="371475" cy="1809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38100" algn="ctr">
            <a:solidFill>
              <a:srgbClr val="0089D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86075" y="5791200"/>
            <a:ext cx="371475" cy="1809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38100" algn="ctr">
            <a:solidFill>
              <a:srgbClr val="0089D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Arial" pitchFamily="34" charset="0"/>
            </a:endParaRPr>
          </a:p>
        </p:txBody>
      </p:sp>
      <p:sp>
        <p:nvSpPr>
          <p:cNvPr id="19" name="explain box2"/>
          <p:cNvSpPr/>
          <p:nvPr/>
        </p:nvSpPr>
        <p:spPr bwMode="auto">
          <a:xfrm>
            <a:off x="3609469" y="1427906"/>
            <a:ext cx="3328987" cy="1938337"/>
          </a:xfrm>
          <a:prstGeom prst="wedgeRectCallout">
            <a:avLst>
              <a:gd name="adj1" fmla="val -62179"/>
              <a:gd name="adj2" fmla="val 21369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0089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/>
            <a:r>
              <a:rPr lang="en-US" altLang="en-US" dirty="0"/>
              <a:t>For some metrics such as overprovisioning, </a:t>
            </a:r>
            <a:r>
              <a:rPr lang="en-US" altLang="en-US" dirty="0" err="1"/>
              <a:t>ConPaaS</a:t>
            </a:r>
            <a:r>
              <a:rPr lang="en-US" altLang="en-US" dirty="0"/>
              <a:t> and </a:t>
            </a:r>
            <a:r>
              <a:rPr lang="en-US" altLang="en-US" dirty="0" err="1"/>
              <a:t>Hist</a:t>
            </a:r>
            <a:r>
              <a:rPr lang="en-US" altLang="en-US" dirty="0"/>
              <a:t> perform worse for the EE workload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4675" r="1639" b="4250"/>
          <a:stretch>
            <a:fillRect/>
          </a:stretch>
        </p:blipFill>
        <p:spPr bwMode="auto">
          <a:xfrm>
            <a:off x="2982913" y="4824413"/>
            <a:ext cx="61610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dirty="0" smtClean="0">
                <a:latin typeface="+mn-lt"/>
              </a:rPr>
              <a:t>Experiment: </a:t>
            </a:r>
            <a:r>
              <a:rPr lang="en-US" altLang="en-US" dirty="0" err="1" smtClean="0">
                <a:latin typeface="+mn-lt"/>
              </a:rPr>
              <a:t>bursty</a:t>
            </a:r>
            <a:r>
              <a:rPr lang="en-US" altLang="en-US" dirty="0" smtClean="0">
                <a:latin typeface="+mn-lt"/>
              </a:rPr>
              <a:t> workloads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r>
              <a:rPr lang="en-US" altLang="en-US" dirty="0" smtClean="0"/>
              <a:t>Inspect the performance of </a:t>
            </a:r>
            <a:r>
              <a:rPr lang="en-US" altLang="en-US" dirty="0" err="1" smtClean="0"/>
              <a:t>autoscalers</a:t>
            </a:r>
            <a:r>
              <a:rPr lang="en-US" altLang="en-US" dirty="0" smtClean="0"/>
              <a:t> when handling </a:t>
            </a:r>
            <a:r>
              <a:rPr lang="en-US" altLang="en-US" dirty="0" err="1" smtClean="0"/>
              <a:t>bursty</a:t>
            </a:r>
            <a:r>
              <a:rPr lang="en-US" altLang="en-US" dirty="0" smtClean="0"/>
              <a:t> workloads</a:t>
            </a:r>
          </a:p>
          <a:p>
            <a:r>
              <a:rPr lang="en-US" altLang="en-US" dirty="0" smtClean="0"/>
              <a:t>Two workloads:</a:t>
            </a:r>
          </a:p>
          <a:p>
            <a:pPr lvl="1"/>
            <a:r>
              <a:rPr lang="en-US" altLang="en-US" dirty="0" smtClean="0"/>
              <a:t>Scaled version of the Industrial trace (T2) to match T4</a:t>
            </a:r>
          </a:p>
          <a:p>
            <a:pPr lvl="1"/>
            <a:r>
              <a:rPr lang="en-US" altLang="en-US" dirty="0" smtClean="0"/>
              <a:t>Engineering (T4)</a:t>
            </a:r>
          </a:p>
          <a:p>
            <a:r>
              <a:rPr lang="en-US" altLang="en-US" dirty="0" smtClean="0"/>
              <a:t>T4 features a one-time burst of ~24,000 tasks in the first minute</a:t>
            </a:r>
          </a:p>
          <a:p>
            <a:r>
              <a:rPr lang="en-US" altLang="en-US" dirty="0" smtClean="0"/>
              <a:t>Use the </a:t>
            </a:r>
            <a:r>
              <a:rPr lang="en-US" altLang="en-US" dirty="0" err="1" smtClean="0"/>
              <a:t>Chronos</a:t>
            </a:r>
            <a:r>
              <a:rPr lang="en-US" altLang="en-US" dirty="0" smtClean="0"/>
              <a:t> (Shell) industrial setup </a:t>
            </a:r>
          </a:p>
          <a:p>
            <a:pPr lvl="1"/>
            <a:r>
              <a:rPr lang="en-US" altLang="en-US" dirty="0" smtClean="0"/>
              <a:t>70 resources per cluster</a:t>
            </a:r>
          </a:p>
          <a:p>
            <a:pPr lvl="1"/>
            <a:r>
              <a:rPr lang="en-US" altLang="en-US" dirty="0" smtClean="0"/>
              <a:t>At start, the number of clusters is scaled to reach 70% resource utilization</a:t>
            </a:r>
          </a:p>
          <a:p>
            <a:r>
              <a:rPr lang="en-US" altLang="en-US" dirty="0" smtClean="0"/>
              <a:t>Metrics</a:t>
            </a:r>
          </a:p>
          <a:p>
            <a:pPr lvl="1"/>
            <a:r>
              <a:rPr lang="en-US" altLang="en-US" dirty="0" smtClean="0"/>
              <a:t>Cumulative task delay</a:t>
            </a:r>
          </a:p>
          <a:p>
            <a:pPr lvl="1"/>
            <a:r>
              <a:rPr lang="en-US" altLang="en-US" dirty="0" smtClean="0"/>
              <a:t>Workload </a:t>
            </a:r>
            <a:r>
              <a:rPr lang="en-US" altLang="en-US" dirty="0" err="1" smtClean="0"/>
              <a:t>makespan</a:t>
            </a:r>
            <a:r>
              <a:rPr lang="en-US" altLang="en-US" dirty="0" smtClean="0"/>
              <a:t> (M)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mtClean="0"/>
              <a:t>Results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811" y="1350667"/>
            <a:ext cx="7456488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0025" y="1200150"/>
            <a:ext cx="8726488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Results for the scaled Industrial workload (T2)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mtClean="0"/>
              <a:t>Experiment: different allocation policies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r>
              <a:rPr lang="en-US" altLang="en-US" dirty="0" smtClean="0"/>
              <a:t>Inspect the performance of </a:t>
            </a:r>
            <a:r>
              <a:rPr lang="en-US" altLang="en-US" dirty="0" err="1" smtClean="0"/>
              <a:t>autoscalers</a:t>
            </a:r>
            <a:r>
              <a:rPr lang="en-US" altLang="en-US" dirty="0" smtClean="0"/>
              <a:t> using different allocation policies</a:t>
            </a:r>
          </a:p>
          <a:p>
            <a:r>
              <a:rPr lang="en-US" altLang="en-US" dirty="0" smtClean="0"/>
              <a:t>One workload:</a:t>
            </a:r>
          </a:p>
          <a:p>
            <a:pPr lvl="1"/>
            <a:r>
              <a:rPr lang="en-US" altLang="en-US" dirty="0" smtClean="0"/>
              <a:t>Engineering (T4)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Three allocation policies</a:t>
            </a:r>
          </a:p>
          <a:p>
            <a:pPr lvl="1"/>
            <a:r>
              <a:rPr lang="en-US" altLang="en-US" dirty="0" err="1" smtClean="0"/>
              <a:t>WorstFit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FillWorstFit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BestFit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 Use the </a:t>
            </a:r>
            <a:r>
              <a:rPr lang="en-US" altLang="en-US" dirty="0" err="1" smtClean="0"/>
              <a:t>Chronos</a:t>
            </a:r>
            <a:r>
              <a:rPr lang="en-US" altLang="en-US" dirty="0" smtClean="0"/>
              <a:t> (Shell) industrial setup </a:t>
            </a:r>
          </a:p>
          <a:p>
            <a:pPr lvl="1"/>
            <a:r>
              <a:rPr lang="en-US" altLang="en-US" dirty="0" smtClean="0"/>
              <a:t>70 resources per cluster</a:t>
            </a:r>
          </a:p>
          <a:p>
            <a:pPr lvl="1"/>
            <a:r>
              <a:rPr lang="en-US" altLang="en-US" dirty="0" smtClean="0"/>
              <a:t>At start, the number of clusters is scaled to reach 70% resource utilization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Metrics</a:t>
            </a:r>
          </a:p>
          <a:p>
            <a:pPr lvl="1"/>
            <a:r>
              <a:rPr lang="en-US" altLang="en-US" dirty="0" smtClean="0"/>
              <a:t>Supplied resources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mtClean="0"/>
              <a:t>Results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1100" r="9426"/>
          <a:stretch/>
        </p:blipFill>
        <p:spPr bwMode="auto">
          <a:xfrm>
            <a:off x="323850" y="1025369"/>
            <a:ext cx="8392133" cy="53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937064" y="1345120"/>
            <a:ext cx="2930525" cy="1566863"/>
          </a:xfrm>
          <a:prstGeom prst="wedgeRectCallout">
            <a:avLst>
              <a:gd name="adj1" fmla="val 61787"/>
              <a:gd name="adj2" fmla="val 19202"/>
            </a:avLst>
          </a:prstGeom>
          <a:solidFill>
            <a:schemeClr val="bg1"/>
          </a:solidFill>
          <a:ln w="38100" algn="ctr">
            <a:solidFill>
              <a:srgbClr val="0089D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Arial" pitchFamily="34" charset="0"/>
              </a:rPr>
              <a:t>Token overestimates the level of parallelism and oversupplies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5593404" y="1497519"/>
            <a:ext cx="3086135" cy="1566863"/>
          </a:xfrm>
          <a:prstGeom prst="wedgeRectCallout">
            <a:avLst>
              <a:gd name="adj1" fmla="val -21531"/>
              <a:gd name="adj2" fmla="val 49623"/>
            </a:avLst>
          </a:prstGeom>
          <a:solidFill>
            <a:schemeClr val="bg1"/>
          </a:solidFill>
          <a:ln w="38100" algn="ctr">
            <a:solidFill>
              <a:srgbClr val="0089D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 err="1" smtClean="0">
                <a:latin typeface="Arial" pitchFamily="34" charset="0"/>
              </a:rPr>
              <a:t>BestFit</a:t>
            </a:r>
            <a:r>
              <a:rPr lang="en-US" altLang="en-US" dirty="0" smtClean="0">
                <a:latin typeface="Arial" pitchFamily="34" charset="0"/>
              </a:rPr>
              <a:t> has a significant better performance than the other two policies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2041452" y="3200934"/>
            <a:ext cx="5330455" cy="1566863"/>
          </a:xfrm>
          <a:prstGeom prst="wedgeRectCallout">
            <a:avLst>
              <a:gd name="adj1" fmla="val -21531"/>
              <a:gd name="adj2" fmla="val 49623"/>
            </a:avLst>
          </a:prstGeom>
          <a:solidFill>
            <a:schemeClr val="bg1"/>
          </a:solidFill>
          <a:ln w="38100" algn="ctr">
            <a:solidFill>
              <a:srgbClr val="0089D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Arial" pitchFamily="34" charset="0"/>
              </a:rPr>
              <a:t>Conclusion: the allocation policy has a direct impact on the performance. Suggests co-designing allocation and provisioning policies.</a:t>
            </a: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2088" y="39688"/>
            <a:ext cx="8759825" cy="720725"/>
          </a:xfrm>
        </p:spPr>
        <p:txBody>
          <a:bodyPr/>
          <a:lstStyle/>
          <a:p>
            <a:pPr marL="0" indent="0"/>
            <a:r>
              <a:rPr lang="en-US" altLang="en-US" smtClean="0"/>
              <a:t>Experiment: different resource environments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r>
              <a:rPr lang="en-US" altLang="en-US" smtClean="0"/>
              <a:t>Inspect the performance of autoscalers using different allocation policies</a:t>
            </a:r>
          </a:p>
          <a:p>
            <a:r>
              <a:rPr lang="en-US" altLang="en-US" smtClean="0"/>
              <a:t>One workload:</a:t>
            </a:r>
          </a:p>
          <a:p>
            <a:pPr lvl="1"/>
            <a:r>
              <a:rPr lang="en-US" altLang="en-US" smtClean="0"/>
              <a:t>Engineering (T4)</a:t>
            </a:r>
          </a:p>
          <a:p>
            <a:r>
              <a:rPr lang="en-US" altLang="en-US" smtClean="0"/>
              <a:t>Three allocation policies</a:t>
            </a:r>
          </a:p>
          <a:p>
            <a:pPr lvl="1"/>
            <a:r>
              <a:rPr lang="en-US" altLang="en-US" smtClean="0"/>
              <a:t>WorstFit</a:t>
            </a:r>
          </a:p>
          <a:p>
            <a:pPr lvl="1"/>
            <a:r>
              <a:rPr lang="en-US" altLang="en-US" smtClean="0"/>
              <a:t>FillWorstFit</a:t>
            </a:r>
          </a:p>
          <a:p>
            <a:pPr lvl="1"/>
            <a:r>
              <a:rPr lang="en-US" altLang="en-US" smtClean="0"/>
              <a:t>BestFit</a:t>
            </a:r>
          </a:p>
          <a:p>
            <a:r>
              <a:rPr lang="en-US" altLang="en-US" smtClean="0"/>
              <a:t> Use the Chronos (Shell) industrial setup </a:t>
            </a:r>
          </a:p>
          <a:p>
            <a:pPr lvl="1"/>
            <a:r>
              <a:rPr lang="en-US" altLang="en-US" smtClean="0"/>
              <a:t>70 resources per cluster</a:t>
            </a:r>
          </a:p>
          <a:p>
            <a:pPr lvl="1"/>
            <a:r>
              <a:rPr lang="en-US" altLang="en-US" smtClean="0"/>
              <a:t>At start, the number of clusters is scaled to reach 70% resource utilization</a:t>
            </a:r>
          </a:p>
          <a:p>
            <a:r>
              <a:rPr lang="en-US" altLang="en-US" smtClean="0"/>
              <a:t>Metrics</a:t>
            </a:r>
          </a:p>
          <a:p>
            <a:pPr lvl="1"/>
            <a:r>
              <a:rPr lang="en-US" altLang="en-US" smtClean="0"/>
              <a:t>Cumulative task delay</a:t>
            </a:r>
          </a:p>
          <a:p>
            <a:pPr lvl="1"/>
            <a:r>
              <a:rPr lang="en-US" altLang="en-US" smtClean="0"/>
              <a:t>Normalized Schedule length (NSL)</a:t>
            </a:r>
          </a:p>
          <a:p>
            <a:pPr lvl="1"/>
            <a:r>
              <a:rPr lang="en-US" altLang="en-US" smtClean="0"/>
              <a:t>Workload makespan (M)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mtClean="0"/>
              <a:t>Results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54100"/>
            <a:ext cx="8266112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5411788" y="2603500"/>
            <a:ext cx="2930525" cy="1566863"/>
          </a:xfrm>
          <a:prstGeom prst="wedgeRectCallout">
            <a:avLst>
              <a:gd name="adj1" fmla="val -167917"/>
              <a:gd name="adj2" fmla="val 14856"/>
            </a:avLst>
          </a:prstGeom>
          <a:solidFill>
            <a:schemeClr val="bg1"/>
          </a:solidFill>
          <a:ln w="38100" algn="ctr">
            <a:solidFill>
              <a:srgbClr val="0089D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 err="1">
                <a:latin typeface="Arial" pitchFamily="34" charset="0"/>
              </a:rPr>
              <a:t>Hist</a:t>
            </a:r>
            <a:r>
              <a:rPr lang="en-US" altLang="en-US" dirty="0">
                <a:latin typeface="Arial" pitchFamily="34" charset="0"/>
              </a:rPr>
              <a:t>, </a:t>
            </a:r>
            <a:r>
              <a:rPr lang="en-US" altLang="en-US" dirty="0" err="1">
                <a:latin typeface="Arial" pitchFamily="34" charset="0"/>
              </a:rPr>
              <a:t>ConPaaS</a:t>
            </a:r>
            <a:r>
              <a:rPr lang="en-US" altLang="en-US" dirty="0">
                <a:latin typeface="Arial" pitchFamily="34" charset="0"/>
              </a:rPr>
              <a:t> and Token overprovision more </a:t>
            </a:r>
            <a:r>
              <a:rPr lang="en-US" altLang="en-US" dirty="0"/>
              <a:t>while</a:t>
            </a:r>
            <a:r>
              <a:rPr lang="en-US" altLang="en-US" dirty="0">
                <a:latin typeface="Arial" pitchFamily="34" charset="0"/>
              </a:rPr>
              <a:t> yielding no NSL benefit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mtClean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compared seven </a:t>
            </a:r>
            <a:r>
              <a:rPr lang="en-US" dirty="0" err="1" smtClean="0"/>
              <a:t>autoscalers</a:t>
            </a:r>
            <a:r>
              <a:rPr lang="en-US" dirty="0" smtClean="0"/>
              <a:t> using four distinct traces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In this work four experiments: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The performance differs significantly per application domain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The allocation policy has a direct impact on performance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 smtClean="0"/>
              <a:t>All </a:t>
            </a:r>
            <a:r>
              <a:rPr lang="en-US" i="1" dirty="0" err="1" smtClean="0"/>
              <a:t>autoscalers</a:t>
            </a:r>
            <a:r>
              <a:rPr lang="en-US" i="1" dirty="0" smtClean="0"/>
              <a:t> perform similar on </a:t>
            </a:r>
            <a:r>
              <a:rPr lang="en-US" i="1" dirty="0" err="1" smtClean="0"/>
              <a:t>bursty</a:t>
            </a:r>
            <a:r>
              <a:rPr lang="en-US" i="1" dirty="0" smtClean="0"/>
              <a:t> workloads in terms of NSL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/>
              <a:t>Some </a:t>
            </a:r>
            <a:r>
              <a:rPr lang="en-US" i="1" dirty="0" err="1"/>
              <a:t>autoscalers</a:t>
            </a:r>
            <a:r>
              <a:rPr lang="en-US" i="1" dirty="0"/>
              <a:t> overprovision more while yielding no better NSL</a:t>
            </a:r>
          </a:p>
          <a:p>
            <a:pPr marL="385763" lvl="1" indent="0"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Future work:</a:t>
            </a:r>
            <a:endParaRPr lang="en-US" sz="2400" dirty="0"/>
          </a:p>
          <a:p>
            <a:pPr>
              <a:defRPr/>
            </a:pPr>
            <a:r>
              <a:rPr lang="en-US" dirty="0" smtClean="0"/>
              <a:t>Study the impact of heterogeneity</a:t>
            </a:r>
          </a:p>
          <a:p>
            <a:pPr>
              <a:defRPr/>
            </a:pPr>
            <a:r>
              <a:rPr lang="en-US" dirty="0" smtClean="0"/>
              <a:t>Apply several cost metrics by using e.g. cost models</a:t>
            </a:r>
          </a:p>
          <a:p>
            <a:pPr>
              <a:defRPr/>
            </a:pPr>
            <a:r>
              <a:rPr lang="en-US" dirty="0" smtClean="0"/>
              <a:t>Experiment with job and task migrations</a:t>
            </a:r>
          </a:p>
          <a:p>
            <a:pPr>
              <a:defRPr/>
            </a:pPr>
            <a:r>
              <a:rPr lang="en-US" dirty="0" smtClean="0"/>
              <a:t>Improve our simulations by including resource boot-up times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Interested in the other two experiments or the paper? Let me know!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9728" y="-38912"/>
            <a:ext cx="9153728" cy="2042809"/>
          </a:xfrm>
          <a:prstGeom prst="rect">
            <a:avLst/>
          </a:prstGeom>
          <a:solidFill>
            <a:srgbClr val="0089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66586" y="123825"/>
            <a:ext cx="8801099" cy="1704975"/>
          </a:xfrm>
        </p:spPr>
        <p:txBody>
          <a:bodyPr anchor="ctr"/>
          <a:lstStyle/>
          <a:p>
            <a:pPr marL="0" indent="0" algn="ctr"/>
            <a:r>
              <a:rPr lang="en-US" altLang="en-US" sz="3200" dirty="0" smtClean="0">
                <a:solidFill>
                  <a:schemeClr val="bg1"/>
                </a:solidFill>
                <a:latin typeface="+mn-lt"/>
              </a:rPr>
              <a:t>A Trace-Based Performance Study of </a:t>
            </a:r>
            <a:r>
              <a:rPr lang="en-US" altLang="en-US" sz="3200" dirty="0" err="1" smtClean="0">
                <a:solidFill>
                  <a:schemeClr val="bg1"/>
                </a:solidFill>
                <a:latin typeface="+mn-lt"/>
              </a:rPr>
              <a:t>Autoscaling</a:t>
            </a:r>
            <a:r>
              <a:rPr lang="en-US" altLang="en-US" sz="3200" dirty="0" smtClean="0">
                <a:solidFill>
                  <a:schemeClr val="bg1"/>
                </a:solidFill>
                <a:latin typeface="+mn-lt"/>
              </a:rPr>
              <a:t> Workloads of Workflows in Datacenters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5843398" y="2963014"/>
            <a:ext cx="2203450" cy="385762"/>
          </a:xfrm>
        </p:spPr>
        <p:txBody>
          <a:bodyPr/>
          <a:lstStyle/>
          <a:p>
            <a:pPr algn="l"/>
            <a:r>
              <a:rPr lang="en-US" altLang="en-US" dirty="0" smtClean="0"/>
              <a:t>Mihai </a:t>
            </a:r>
            <a:r>
              <a:rPr lang="en-US" altLang="en-US" dirty="0" err="1" smtClean="0"/>
              <a:t>Neacşu</a:t>
            </a:r>
            <a:r>
              <a:rPr lang="en-US" altLang="en-US" dirty="0" smtClean="0"/>
              <a:t>, BSc.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2564" y="4813890"/>
            <a:ext cx="3648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2000" dirty="0"/>
              <a:t>Ir. Laurens </a:t>
            </a:r>
            <a:r>
              <a:rPr lang="en-US" altLang="en-US" sz="2000" dirty="0" err="1"/>
              <a:t>Versluis</a:t>
            </a:r>
            <a:endParaRPr lang="en-US" altLang="en-US" sz="2000" dirty="0"/>
          </a:p>
          <a:p>
            <a:pPr algn="r" eaLnBrk="1" hangingPunct="1"/>
            <a:r>
              <a:rPr lang="en-US" altLang="en-US" sz="2000" dirty="0" err="1"/>
              <a:t>Massivizing</a:t>
            </a:r>
            <a:r>
              <a:rPr lang="en-US" altLang="en-US" sz="2000" dirty="0"/>
              <a:t> Computer Systems</a:t>
            </a:r>
          </a:p>
          <a:p>
            <a:pPr algn="r" eaLnBrk="1" hangingPunct="1"/>
            <a:r>
              <a:rPr lang="en-US" altLang="en-US" sz="2000" dirty="0"/>
              <a:t>@Large research, </a:t>
            </a:r>
            <a:br>
              <a:rPr lang="en-US" altLang="en-US" sz="2000" dirty="0"/>
            </a:br>
            <a:r>
              <a:rPr lang="en-US" altLang="en-US" sz="2000" dirty="0"/>
              <a:t>https://atlarge-research.com 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26" y="2616145"/>
            <a:ext cx="1966913" cy="19669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96" y="2641545"/>
            <a:ext cx="1028700" cy="1028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96" y="4068708"/>
            <a:ext cx="1028700" cy="1028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0514" y="4352225"/>
            <a:ext cx="34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 smtClean="0">
                <a:latin typeface="+mn-lt"/>
              </a:rPr>
              <a:t>Prof. </a:t>
            </a:r>
            <a:r>
              <a:rPr lang="en-US" sz="2000" dirty="0">
                <a:latin typeface="+mn-lt"/>
              </a:rPr>
              <a:t>Dr. Ir. </a:t>
            </a:r>
            <a:r>
              <a:rPr lang="en-US" sz="2000" dirty="0" err="1">
                <a:latin typeface="+mn-lt"/>
              </a:rPr>
              <a:t>Alexandru</a:t>
            </a:r>
            <a:r>
              <a:rPr lang="en-US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Iosup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3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popularity and </a:t>
            </a:r>
            <a:r>
              <a:rPr lang="en-US" dirty="0"/>
              <a:t>usage </a:t>
            </a:r>
            <a:r>
              <a:rPr lang="en-US" dirty="0" smtClean="0"/>
              <a:t>at all-time high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r>
              <a:rPr lang="en-US" dirty="0"/>
              <a:t>: </a:t>
            </a:r>
            <a:r>
              <a:rPr lang="en-US" dirty="0">
                <a:solidFill>
                  <a:srgbClr val="0089D0"/>
                </a:solidFill>
              </a:rPr>
              <a:t>&gt;$200B market by </a:t>
            </a:r>
            <a:r>
              <a:rPr lang="en-US" dirty="0" smtClean="0">
                <a:solidFill>
                  <a:srgbClr val="0089D0"/>
                </a:solidFill>
              </a:rPr>
              <a:t>2020</a:t>
            </a:r>
            <a:r>
              <a:rPr lang="en-US" dirty="0" smtClean="0"/>
              <a:t>, </a:t>
            </a:r>
            <a:r>
              <a:rPr lang="en-US" dirty="0">
                <a:solidFill>
                  <a:srgbClr val="FF9900"/>
                </a:solidFill>
              </a:rPr>
              <a:t>86%</a:t>
            </a:r>
            <a:r>
              <a:rPr lang="en-US" dirty="0" smtClean="0"/>
              <a:t> </a:t>
            </a:r>
            <a:r>
              <a:rPr lang="en-US" dirty="0">
                <a:solidFill>
                  <a:srgbClr val="FF9900"/>
                </a:solidFill>
              </a:rPr>
              <a:t>of companies use &gt;1 cloud service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Resource utilization increasingly important</a:t>
            </a:r>
          </a:p>
          <a:p>
            <a:pPr lvl="1"/>
            <a:r>
              <a:rPr lang="en-US" dirty="0" smtClean="0"/>
              <a:t>Competitive position for companies</a:t>
            </a:r>
          </a:p>
          <a:p>
            <a:pPr lvl="1"/>
            <a:r>
              <a:rPr lang="en-US" dirty="0" smtClean="0"/>
              <a:t>Reduce costs for customer &amp; provider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r="3187" b="6667"/>
          <a:stretch/>
        </p:blipFill>
        <p:spPr bwMode="auto">
          <a:xfrm>
            <a:off x="436298" y="3533776"/>
            <a:ext cx="4541139" cy="28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6498" y="6499592"/>
            <a:ext cx="656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/>
              <a:t>Source: http</a:t>
            </a:r>
            <a:r>
              <a:rPr lang="en-US" sz="800" dirty="0"/>
              <a:t>://business.nasdaq.com/marketinsite/2017/Cloud-Computing-Industry-Report-and-Investment-Case.html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89279"/>
            <a:ext cx="3724476" cy="385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2085" y="3640386"/>
            <a:ext cx="3224446" cy="1946425"/>
            <a:chOff x="2602821" y="3640386"/>
            <a:chExt cx="3224446" cy="1946425"/>
          </a:xfrm>
        </p:grpSpPr>
        <p:pic>
          <p:nvPicPr>
            <p:cNvPr id="3076" name="Picture 2" descr="C:\Users\Laurens\Downloads\example_da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822" y="3811308"/>
              <a:ext cx="3224445" cy="177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602821" y="3640386"/>
              <a:ext cx="1102403" cy="17505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471858"/>
            <a:ext cx="2841753" cy="48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dirty="0" smtClean="0"/>
              <a:t>Workflow execution is gaining popularity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r>
              <a:rPr lang="en-US" altLang="en-US" dirty="0" smtClean="0"/>
              <a:t>Workflows = set of tasks with precedence constraints</a:t>
            </a:r>
          </a:p>
          <a:p>
            <a:pPr lvl="1"/>
            <a:r>
              <a:rPr lang="en-US" altLang="en-US" dirty="0" smtClean="0"/>
              <a:t>Usually represented as a Directed Acyclic Graph (DAG)</a:t>
            </a:r>
          </a:p>
          <a:p>
            <a:pPr lvl="1"/>
            <a:r>
              <a:rPr lang="en-US" altLang="en-US" dirty="0" smtClean="0"/>
              <a:t>Used to model applications in many domains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dirty="0" smtClean="0"/>
              <a:t>Today: thousands </a:t>
            </a:r>
            <a:r>
              <a:rPr lang="en-US" dirty="0"/>
              <a:t>of </a:t>
            </a:r>
            <a:r>
              <a:rPr lang="en-US" dirty="0" smtClean="0"/>
              <a:t>applications in use</a:t>
            </a:r>
            <a:endParaRPr lang="en-US" dirty="0"/>
          </a:p>
        </p:txBody>
      </p:sp>
      <p:pic>
        <p:nvPicPr>
          <p:cNvPr id="6" name="Picture 6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31" y="2994949"/>
            <a:ext cx="3123087" cy="290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99" y="3651813"/>
            <a:ext cx="1190728" cy="224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16200000">
            <a:off x="2235982" y="4153509"/>
            <a:ext cx="409903" cy="6621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6" descr="https://blast.ncbi.nlm.nih.gov/images/protein-blast-cov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0" y="3282829"/>
            <a:ext cx="1399469" cy="7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Afbeeldingsresultaat voor epigenom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" y="4283841"/>
            <a:ext cx="1800265" cy="4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montage astronomy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0" y="5142489"/>
            <a:ext cx="1183105" cy="8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10076" r="53615" b="11646"/>
          <a:stretch/>
        </p:blipFill>
        <p:spPr bwMode="auto">
          <a:xfrm>
            <a:off x="1678266" y="5079005"/>
            <a:ext cx="863181" cy="10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workflows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8" y="1200647"/>
            <a:ext cx="4324078" cy="6281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Workflows are submitted to the cloud, executed in </a:t>
            </a:r>
            <a:r>
              <a:rPr lang="en-US" dirty="0" smtClean="0"/>
              <a:t>datacenters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7" y="1956204"/>
            <a:ext cx="3773773" cy="177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google.co.uk/about/datacenters/images/2012-transparenc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6"/>
          <a:stretch/>
        </p:blipFill>
        <p:spPr bwMode="auto">
          <a:xfrm flipH="1">
            <a:off x="424168" y="3902487"/>
            <a:ext cx="3652280" cy="238276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2074768" y="3529591"/>
            <a:ext cx="351080" cy="2423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24375" y="1219768"/>
            <a:ext cx="4512547" cy="9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kern="0" dirty="0" smtClean="0"/>
              <a:t>Workflow resource demand changes over time due to their complex structures</a:t>
            </a:r>
          </a:p>
          <a:p>
            <a:pPr marL="457200" indent="-457200">
              <a:buFont typeface="+mj-lt"/>
              <a:buAutoNum type="arabicPeriod" startAt="2"/>
            </a:pPr>
            <a:endParaRPr lang="en-US" kern="0" dirty="0"/>
          </a:p>
        </p:txBody>
      </p:sp>
      <p:sp>
        <p:nvSpPr>
          <p:cNvPr id="11" name="Right Arrow 10"/>
          <p:cNvSpPr/>
          <p:nvPr/>
        </p:nvSpPr>
        <p:spPr>
          <a:xfrm rot="2491304">
            <a:off x="4095263" y="3529592"/>
            <a:ext cx="351080" cy="2423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46" y="3902487"/>
            <a:ext cx="4994354" cy="16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xplain box2"/>
          <p:cNvSpPr/>
          <p:nvPr/>
        </p:nvSpPr>
        <p:spPr bwMode="auto">
          <a:xfrm>
            <a:off x="4815525" y="5567272"/>
            <a:ext cx="3328987" cy="491022"/>
          </a:xfrm>
          <a:prstGeom prst="wedgeRectCallout">
            <a:avLst>
              <a:gd name="adj1" fmla="val -21575"/>
              <a:gd name="adj2" fmla="val -103235"/>
            </a:avLst>
          </a:prstGeom>
          <a:solidFill>
            <a:schemeClr val="bg1"/>
          </a:solidFill>
          <a:ln w="38100" cap="flat" cmpd="sng" algn="ctr">
            <a:solidFill>
              <a:srgbClr val="0089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/>
            <a:r>
              <a:rPr lang="en-US" altLang="en-US" dirty="0" smtClean="0"/>
              <a:t>Workload of workflows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122721" y="2695300"/>
            <a:ext cx="6984849" cy="1409772"/>
          </a:xfrm>
          <a:prstGeom prst="rect">
            <a:avLst/>
          </a:prstGeom>
          <a:solidFill>
            <a:srgbClr val="0089CF"/>
          </a:solidFill>
          <a:ln>
            <a:solidFill>
              <a:srgbClr val="008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How many resources to acquire and when?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33816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for cloud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</a:t>
            </a:r>
            <a:r>
              <a:rPr lang="en-US" dirty="0" smtClean="0"/>
              <a:t>overprovisioning (allocating too many resources)</a:t>
            </a:r>
          </a:p>
          <a:p>
            <a:pPr lvl="1"/>
            <a:r>
              <a:rPr lang="en-US" dirty="0" smtClean="0"/>
              <a:t>Reduces costs</a:t>
            </a:r>
            <a:endParaRPr lang="en-US" dirty="0"/>
          </a:p>
          <a:p>
            <a:r>
              <a:rPr lang="en-US" dirty="0"/>
              <a:t>Adhere to the Quality-of-Service (</a:t>
            </a:r>
            <a:r>
              <a:rPr lang="en-US" dirty="0" err="1"/>
              <a:t>QoS</a:t>
            </a:r>
            <a:r>
              <a:rPr lang="en-US" dirty="0"/>
              <a:t>) </a:t>
            </a:r>
            <a:r>
              <a:rPr lang="en-US" dirty="0" smtClean="0"/>
              <a:t>requirements of </a:t>
            </a:r>
            <a:r>
              <a:rPr lang="en-US" dirty="0"/>
              <a:t>the </a:t>
            </a:r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 err="1" smtClean="0"/>
              <a:t>underprovisioning</a:t>
            </a:r>
            <a:endParaRPr lang="en-US" dirty="0"/>
          </a:p>
          <a:p>
            <a:r>
              <a:rPr lang="en-US" dirty="0"/>
              <a:t>Automate this process </a:t>
            </a:r>
          </a:p>
          <a:p>
            <a:pPr lvl="1"/>
            <a:r>
              <a:rPr lang="en-US" dirty="0" smtClean="0"/>
              <a:t>Poor user estimates of resource </a:t>
            </a:r>
            <a:r>
              <a:rPr lang="en-US" dirty="0"/>
              <a:t>requirements</a:t>
            </a:r>
          </a:p>
          <a:p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dirty="0" err="1" smtClean="0"/>
              <a:t>Autoscalers</a:t>
            </a:r>
            <a:endParaRPr lang="en-US" dirty="0" smtClean="0"/>
          </a:p>
          <a:p>
            <a:pPr lvl="1"/>
            <a:r>
              <a:rPr lang="en-US" dirty="0" smtClean="0"/>
              <a:t>Scale </a:t>
            </a:r>
            <a:r>
              <a:rPr lang="en-US" dirty="0"/>
              <a:t>resources on demand</a:t>
            </a:r>
          </a:p>
          <a:p>
            <a:pPr lvl="1"/>
            <a:r>
              <a:rPr lang="en-US" dirty="0"/>
              <a:t>Forecast resource demand in the near-future</a:t>
            </a:r>
          </a:p>
          <a:p>
            <a:pPr lvl="1"/>
            <a:r>
              <a:rPr lang="en-US" dirty="0"/>
              <a:t>Deal with sudden </a:t>
            </a:r>
            <a:r>
              <a:rPr lang="en-US" dirty="0" smtClean="0"/>
              <a:t>flash-crowds/peaks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4780" r="20169"/>
          <a:stretch/>
        </p:blipFill>
        <p:spPr bwMode="auto">
          <a:xfrm>
            <a:off x="6072807" y="3382965"/>
            <a:ext cx="2743201" cy="27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dirty="0" err="1" smtClean="0"/>
              <a:t>Autoscaler</a:t>
            </a:r>
            <a:r>
              <a:rPr lang="en-US" altLang="en-US" dirty="0" smtClean="0"/>
              <a:t> operations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513013"/>
            <a:ext cx="68072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16188"/>
            <a:ext cx="67119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228600" y="1266825"/>
            <a:ext cx="8726488" cy="141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Monitor current </a:t>
            </a:r>
            <a:r>
              <a:rPr lang="en-US" altLang="en-US" dirty="0"/>
              <a:t>workload (</a:t>
            </a:r>
            <a:r>
              <a:rPr lang="en-US" altLang="en-US" dirty="0" smtClean="0"/>
              <a:t>9) and </a:t>
            </a:r>
            <a:r>
              <a:rPr lang="en-US" altLang="en-US" dirty="0"/>
              <a:t>available </a:t>
            </a:r>
            <a:r>
              <a:rPr lang="en-US" altLang="en-US" dirty="0" smtClean="0"/>
              <a:t>resources (10)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Attempt to predict future utilization (8)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Scale resources up or down according to prediction (4)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721" y="2695300"/>
            <a:ext cx="6984849" cy="2000525"/>
          </a:xfrm>
          <a:prstGeom prst="rect">
            <a:avLst/>
          </a:prstGeom>
          <a:solidFill>
            <a:srgbClr val="0089CF"/>
          </a:solidFill>
          <a:ln>
            <a:solidFill>
              <a:srgbClr val="008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How well do </a:t>
            </a:r>
            <a:r>
              <a:rPr lang="en-GB" sz="4400" b="1" dirty="0" err="1" smtClean="0"/>
              <a:t>autoscalers</a:t>
            </a:r>
            <a:r>
              <a:rPr lang="en-GB" sz="4400" b="1" dirty="0" smtClean="0"/>
              <a:t> perform relative to each other?</a:t>
            </a:r>
            <a:endParaRPr lang="nl-N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z="3200" dirty="0" smtClean="0"/>
              <a:t>In this work: </a:t>
            </a:r>
            <a:r>
              <a:rPr lang="en-US" sz="3200" dirty="0" smtClean="0"/>
              <a:t>Compare </a:t>
            </a:r>
            <a:r>
              <a:rPr lang="en-US" sz="3200" dirty="0" err="1" smtClean="0"/>
              <a:t>autoscalers</a:t>
            </a:r>
            <a:r>
              <a:rPr lang="en-US" sz="3200" dirty="0" smtClean="0"/>
              <a:t> in simulation</a:t>
            </a:r>
            <a:endParaRPr lang="en-US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Four distinct workload traces</a:t>
            </a:r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89D0"/>
                </a:solidFill>
              </a:rPr>
              <a:t>workload</a:t>
            </a:r>
            <a:r>
              <a:rPr lang="en-US" dirty="0" smtClean="0">
                <a:solidFill>
                  <a:srgbClr val="0089D0"/>
                </a:solidFill>
              </a:rPr>
              <a:t> </a:t>
            </a:r>
            <a:r>
              <a:rPr lang="en-US" dirty="0" smtClean="0"/>
              <a:t>is a set of workflows (applications)</a:t>
            </a:r>
          </a:p>
          <a:p>
            <a:pPr>
              <a:defRPr/>
            </a:pPr>
            <a:r>
              <a:rPr lang="en-US" dirty="0" smtClean="0"/>
              <a:t>Use a rich set of metrics</a:t>
            </a:r>
          </a:p>
          <a:p>
            <a:pPr lvl="1">
              <a:defRPr/>
            </a:pPr>
            <a:r>
              <a:rPr lang="en-US" dirty="0" smtClean="0"/>
              <a:t>10+ forms of </a:t>
            </a:r>
            <a:r>
              <a:rPr lang="en-US" b="1" dirty="0" smtClean="0">
                <a:solidFill>
                  <a:srgbClr val="0089D0"/>
                </a:solidFill>
              </a:rPr>
              <a:t>elasticity</a:t>
            </a:r>
          </a:p>
          <a:p>
            <a:pPr>
              <a:defRPr/>
            </a:pPr>
            <a:r>
              <a:rPr lang="en-US" dirty="0" smtClean="0"/>
              <a:t>Four experiments</a:t>
            </a:r>
          </a:p>
          <a:p>
            <a:pPr marL="728663" lvl="1" indent="-342900">
              <a:buFont typeface="+mj-lt"/>
              <a:buAutoNum type="arabicPeriod"/>
              <a:defRPr/>
            </a:pPr>
            <a:r>
              <a:rPr lang="en-US" dirty="0" smtClean="0"/>
              <a:t>Different workload </a:t>
            </a:r>
            <a:r>
              <a:rPr lang="en-US" b="1" dirty="0" smtClean="0">
                <a:solidFill>
                  <a:srgbClr val="0089D0"/>
                </a:solidFill>
              </a:rPr>
              <a:t>domains </a:t>
            </a:r>
            <a:r>
              <a:rPr lang="en-US" b="1" dirty="0" smtClean="0">
                <a:solidFill>
                  <a:srgbClr val="00B050"/>
                </a:solidFill>
              </a:rPr>
              <a:t>(new)</a:t>
            </a:r>
          </a:p>
          <a:p>
            <a:pPr marL="728663" lvl="1" indent="-342900">
              <a:buFont typeface="+mj-lt"/>
              <a:buAutoNum type="arabicPeriod"/>
              <a:defRPr/>
            </a:pPr>
            <a:r>
              <a:rPr lang="en-US" dirty="0" err="1" smtClean="0"/>
              <a:t>Bursty</a:t>
            </a:r>
            <a:r>
              <a:rPr lang="en-US" dirty="0" smtClean="0"/>
              <a:t> workloads </a:t>
            </a:r>
            <a:r>
              <a:rPr lang="en-US" dirty="0" smtClean="0">
                <a:solidFill>
                  <a:srgbClr val="00B050"/>
                </a:solidFill>
              </a:rPr>
              <a:t>(deeper understanding)</a:t>
            </a:r>
          </a:p>
          <a:p>
            <a:pPr marL="728663" lvl="1" indent="-342900">
              <a:buFont typeface="+mj-lt"/>
              <a:buAutoNum type="arabicPeriod"/>
              <a:defRPr/>
            </a:pPr>
            <a:r>
              <a:rPr lang="en-US" dirty="0" smtClean="0"/>
              <a:t>Impact of the allocation policy </a:t>
            </a:r>
            <a:r>
              <a:rPr lang="en-US" b="1" dirty="0" smtClean="0">
                <a:solidFill>
                  <a:srgbClr val="00B050"/>
                </a:solidFill>
              </a:rPr>
              <a:t>(new)</a:t>
            </a:r>
          </a:p>
          <a:p>
            <a:pPr marL="728663" lvl="1" indent="-342900">
              <a:buFont typeface="+mj-lt"/>
              <a:buAutoNum type="arabicPeriod"/>
              <a:defRPr/>
            </a:pPr>
            <a:r>
              <a:rPr lang="en-US" dirty="0" smtClean="0"/>
              <a:t>Different resource environments </a:t>
            </a:r>
            <a:r>
              <a:rPr lang="en-US" b="1" dirty="0" smtClean="0">
                <a:solidFill>
                  <a:srgbClr val="00B050"/>
                </a:solidFill>
              </a:rPr>
              <a:t>(new)</a:t>
            </a:r>
          </a:p>
        </p:txBody>
      </p:sp>
      <p:pic>
        <p:nvPicPr>
          <p:cNvPr id="5124" name="Picture 4" descr="https://slack-imgs.com/?c=1&amp;url=https%3A%2F%2Fi.gyazo.com%2Fc89f53dfd6448b6ae2386e3bd4538b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9" y="4284771"/>
            <a:ext cx="7643191" cy="199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ain box2"/>
          <p:cNvSpPr/>
          <p:nvPr/>
        </p:nvSpPr>
        <p:spPr bwMode="auto">
          <a:xfrm>
            <a:off x="5913784" y="3569507"/>
            <a:ext cx="2256182" cy="491022"/>
          </a:xfrm>
          <a:prstGeom prst="wedgeRectCallout">
            <a:avLst>
              <a:gd name="adj1" fmla="val -20939"/>
              <a:gd name="adj2" fmla="val 95133"/>
            </a:avLst>
          </a:prstGeom>
          <a:solidFill>
            <a:schemeClr val="bg1"/>
          </a:solidFill>
          <a:ln w="38100" cap="flat" cmpd="sng" algn="ctr">
            <a:solidFill>
              <a:srgbClr val="0089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/>
            <a:r>
              <a:rPr lang="en-US" altLang="en-US" dirty="0" smtClean="0"/>
              <a:t>Medium scale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mtClean="0"/>
              <a:t>The seven autoscalers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r>
              <a:rPr lang="en-US" altLang="en-US" dirty="0" err="1" smtClean="0"/>
              <a:t>Reg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Employs a predictive component using second-order regression</a:t>
            </a:r>
          </a:p>
          <a:p>
            <a:r>
              <a:rPr lang="en-US" altLang="en-US" dirty="0" smtClean="0"/>
              <a:t>Adapt</a:t>
            </a:r>
          </a:p>
          <a:p>
            <a:pPr lvl="1"/>
            <a:r>
              <a:rPr lang="en-US" altLang="en-US" dirty="0" smtClean="0"/>
              <a:t>Predicts workload based on the slope of the curve of monitored load</a:t>
            </a:r>
          </a:p>
          <a:p>
            <a:r>
              <a:rPr lang="en-US" altLang="en-US" dirty="0" err="1" smtClean="0"/>
              <a:t>Hist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Predicts workload based on an hour-based histogram of past load</a:t>
            </a:r>
          </a:p>
          <a:p>
            <a:r>
              <a:rPr lang="en-US" altLang="en-US" dirty="0" smtClean="0"/>
              <a:t>React</a:t>
            </a:r>
          </a:p>
          <a:p>
            <a:pPr lvl="1"/>
            <a:r>
              <a:rPr lang="en-US" altLang="en-US" dirty="0" smtClean="0"/>
              <a:t>Changes resources when a certain threshold has been reached</a:t>
            </a:r>
          </a:p>
          <a:p>
            <a:r>
              <a:rPr lang="en-US" altLang="en-US" dirty="0" err="1" smtClean="0"/>
              <a:t>ConPaaS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Scales resource based on past observed throughput. Uses several time series analysis techniques such as Linear Regression etc.</a:t>
            </a:r>
          </a:p>
          <a:p>
            <a:r>
              <a:rPr lang="en-US" altLang="en-US" dirty="0" smtClean="0"/>
              <a:t>Token</a:t>
            </a:r>
          </a:p>
          <a:p>
            <a:pPr lvl="1"/>
            <a:r>
              <a:rPr lang="en-US" altLang="en-US" dirty="0" smtClean="0"/>
              <a:t>Estimates the level of parallelism and allocates resources based on this number</a:t>
            </a:r>
          </a:p>
          <a:p>
            <a:r>
              <a:rPr lang="en-US" altLang="en-US" dirty="0" smtClean="0"/>
              <a:t>Plan</a:t>
            </a:r>
          </a:p>
          <a:p>
            <a:pPr lvl="1"/>
            <a:r>
              <a:rPr lang="en-US" altLang="en-US" dirty="0" smtClean="0"/>
              <a:t>Constructs partial execution plans for running and eligible jobs by exploiting workflow structure and estimating task runtimes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2088" y="44450"/>
            <a:ext cx="8759825" cy="895350"/>
          </a:xfrm>
        </p:spPr>
        <p:txBody>
          <a:bodyPr/>
          <a:lstStyle/>
          <a:p>
            <a:r>
              <a:rPr lang="en-US" altLang="en-US" smtClean="0"/>
              <a:t>Experiment: different workload domains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8726488" cy="5026025"/>
          </a:xfrm>
        </p:spPr>
        <p:txBody>
          <a:bodyPr/>
          <a:lstStyle/>
          <a:p>
            <a:r>
              <a:rPr lang="en-US" altLang="en-US" dirty="0" smtClean="0"/>
              <a:t>Investigate the performance of </a:t>
            </a:r>
            <a:r>
              <a:rPr lang="en-US" altLang="en-US" dirty="0" err="1" smtClean="0"/>
              <a:t>autoscalers</a:t>
            </a:r>
            <a:r>
              <a:rPr lang="en-US" altLang="en-US" dirty="0" smtClean="0"/>
              <a:t> while processing workloads </a:t>
            </a:r>
            <a:r>
              <a:rPr lang="en-US" altLang="en-US" smtClean="0"/>
              <a:t>of </a:t>
            </a:r>
            <a:r>
              <a:rPr lang="en-US" altLang="en-US" smtClean="0"/>
              <a:t>different domains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Three workloads:</a:t>
            </a:r>
          </a:p>
          <a:p>
            <a:pPr lvl="1"/>
            <a:r>
              <a:rPr lang="en-US" altLang="en-US" dirty="0" smtClean="0"/>
              <a:t>Scientific (T1)</a:t>
            </a:r>
          </a:p>
          <a:p>
            <a:pPr lvl="1"/>
            <a:r>
              <a:rPr lang="en-US" altLang="en-US" dirty="0" smtClean="0"/>
              <a:t>Industrial (T2)</a:t>
            </a:r>
          </a:p>
          <a:p>
            <a:pPr lvl="1"/>
            <a:r>
              <a:rPr lang="en-US" altLang="en-US" dirty="0" smtClean="0"/>
              <a:t>Engineering (T3)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Use the </a:t>
            </a:r>
            <a:r>
              <a:rPr lang="en-US" altLang="en-US" dirty="0" err="1" smtClean="0"/>
              <a:t>Chronos</a:t>
            </a:r>
            <a:r>
              <a:rPr lang="en-US" altLang="en-US" dirty="0" smtClean="0"/>
              <a:t> (Shell) industrial resource setup</a:t>
            </a:r>
          </a:p>
          <a:p>
            <a:pPr lvl="1"/>
            <a:r>
              <a:rPr lang="en-US" altLang="en-US" dirty="0" smtClean="0"/>
              <a:t>70 resources per cluster</a:t>
            </a:r>
          </a:p>
          <a:p>
            <a:pPr lvl="1"/>
            <a:r>
              <a:rPr lang="en-US" altLang="en-US" dirty="0" smtClean="0"/>
              <a:t>At start, the number of clusters is scaled to reach 70% resource utilization</a:t>
            </a:r>
          </a:p>
          <a:p>
            <a:pPr lvl="1"/>
            <a:endParaRPr lang="en-US" altLang="en-US" dirty="0"/>
          </a:p>
          <a:p>
            <a:endParaRPr lang="en-US" altLang="en-US" dirty="0" smtClean="0"/>
          </a:p>
        </p:txBody>
      </p:sp>
      <p:pic>
        <p:nvPicPr>
          <p:cNvPr id="4" name="Picture 4" descr="https://slack-imgs.com/?c=1&amp;url=https%3A%2F%2Fi.gyazo.com%2Fc89f53dfd6448b6ae2386e3bd4538b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8" y="4682336"/>
            <a:ext cx="7643191" cy="199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30185</TotalTime>
  <Words>945</Words>
  <Application>Microsoft Office PowerPoint</Application>
  <PresentationFormat>Diavoorstelling (4:3)</PresentationFormat>
  <Paragraphs>161</Paragraphs>
  <Slides>18</Slides>
  <Notes>5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MS PGothic</vt:lpstr>
      <vt:lpstr>MS PGothic</vt:lpstr>
      <vt:lpstr>Arial</vt:lpstr>
      <vt:lpstr>Bookman Old Style</vt:lpstr>
      <vt:lpstr>Tahoma</vt:lpstr>
      <vt:lpstr>Times</vt:lpstr>
      <vt:lpstr>text</vt:lpstr>
      <vt:lpstr>A Trace-Based Performance Study of Autoscaling Workloads of Workflows in Datacenters</vt:lpstr>
      <vt:lpstr>Cloud popularity and usage at all-time high</vt:lpstr>
      <vt:lpstr>Workflow execution is gaining popularity</vt:lpstr>
      <vt:lpstr>Executing workflows in the cloud</vt:lpstr>
      <vt:lpstr>A problem for cloud providers</vt:lpstr>
      <vt:lpstr>Autoscaler operations</vt:lpstr>
      <vt:lpstr>In this work: Compare autoscalers in simulation</vt:lpstr>
      <vt:lpstr>The seven autoscalers</vt:lpstr>
      <vt:lpstr>Experiment: different workload domains</vt:lpstr>
      <vt:lpstr>Results: significant differences per domain</vt:lpstr>
      <vt:lpstr>Experiment: bursty workloads</vt:lpstr>
      <vt:lpstr>Results</vt:lpstr>
      <vt:lpstr>Experiment: different allocation policies</vt:lpstr>
      <vt:lpstr>Results</vt:lpstr>
      <vt:lpstr>Experiment: different resource environments</vt:lpstr>
      <vt:lpstr>Results</vt:lpstr>
      <vt:lpstr>Conclusion and future work</vt:lpstr>
      <vt:lpstr>A Trace-Based Performance Study of Autoscaling Workloads of Workflows in Datacenters</vt:lpstr>
    </vt:vector>
  </TitlesOfParts>
  <Company>biwilderd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Missie en Visie TU Delft</dc:title>
  <dc:creator>Bianca Wighman</dc:creator>
  <cp:lastModifiedBy>Laurens</cp:lastModifiedBy>
  <cp:revision>1405</cp:revision>
  <cp:lastPrinted>2010-08-18T11:28:56Z</cp:lastPrinted>
  <dcterms:created xsi:type="dcterms:W3CDTF">2011-02-22T09:03:58Z</dcterms:created>
  <dcterms:modified xsi:type="dcterms:W3CDTF">2018-03-17T08:42:38Z</dcterms:modified>
</cp:coreProperties>
</file>